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" ContentType="image/t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3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4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5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6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theme/theme7.xml" ContentType="application/vnd.openxmlformats-officedocument.theme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8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9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4" r:id="rId2"/>
    <p:sldMasterId id="2147483699" r:id="rId3"/>
    <p:sldMasterId id="2147483729" r:id="rId4"/>
    <p:sldMasterId id="2147483757" r:id="rId5"/>
    <p:sldMasterId id="2147483769" r:id="rId6"/>
    <p:sldMasterId id="2147483787" r:id="rId7"/>
    <p:sldMasterId id="2147483805" r:id="rId8"/>
    <p:sldMasterId id="2147483824" r:id="rId9"/>
    <p:sldMasterId id="2147483860" r:id="rId10"/>
  </p:sldMasterIdLst>
  <p:notesMasterIdLst>
    <p:notesMasterId r:id="rId82"/>
  </p:notesMasterIdLst>
  <p:sldIdLst>
    <p:sldId id="256" r:id="rId11"/>
    <p:sldId id="262" r:id="rId12"/>
    <p:sldId id="523" r:id="rId13"/>
    <p:sldId id="267" r:id="rId14"/>
    <p:sldId id="558" r:id="rId15"/>
    <p:sldId id="271" r:id="rId16"/>
    <p:sldId id="559" r:id="rId17"/>
    <p:sldId id="560" r:id="rId18"/>
    <p:sldId id="276" r:id="rId19"/>
    <p:sldId id="354" r:id="rId20"/>
    <p:sldId id="575" r:id="rId21"/>
    <p:sldId id="576" r:id="rId22"/>
    <p:sldId id="577" r:id="rId23"/>
    <p:sldId id="357" r:id="rId24"/>
    <p:sldId id="358" r:id="rId25"/>
    <p:sldId id="359" r:id="rId26"/>
    <p:sldId id="360" r:id="rId27"/>
    <p:sldId id="361" r:id="rId28"/>
    <p:sldId id="561" r:id="rId29"/>
    <p:sldId id="562" r:id="rId30"/>
    <p:sldId id="563" r:id="rId31"/>
    <p:sldId id="569" r:id="rId32"/>
    <p:sldId id="570" r:id="rId33"/>
    <p:sldId id="571" r:id="rId34"/>
    <p:sldId id="524" r:id="rId35"/>
    <p:sldId id="364" r:id="rId36"/>
    <p:sldId id="365" r:id="rId37"/>
    <p:sldId id="369" r:id="rId38"/>
    <p:sldId id="522" r:id="rId39"/>
    <p:sldId id="504" r:id="rId40"/>
    <p:sldId id="529" r:id="rId41"/>
    <p:sldId id="505" r:id="rId42"/>
    <p:sldId id="508" r:id="rId43"/>
    <p:sldId id="521" r:id="rId44"/>
    <p:sldId id="580" r:id="rId45"/>
    <p:sldId id="579" r:id="rId46"/>
    <p:sldId id="509" r:id="rId47"/>
    <p:sldId id="367" r:id="rId48"/>
    <p:sldId id="368" r:id="rId49"/>
    <p:sldId id="507" r:id="rId50"/>
    <p:sldId id="527" r:id="rId51"/>
    <p:sldId id="528" r:id="rId52"/>
    <p:sldId id="366" r:id="rId53"/>
    <p:sldId id="530" r:id="rId54"/>
    <p:sldId id="535" r:id="rId55"/>
    <p:sldId id="536" r:id="rId56"/>
    <p:sldId id="537" r:id="rId57"/>
    <p:sldId id="538" r:id="rId58"/>
    <p:sldId id="539" r:id="rId59"/>
    <p:sldId id="540" r:id="rId60"/>
    <p:sldId id="541" r:id="rId61"/>
    <p:sldId id="572" r:id="rId62"/>
    <p:sldId id="542" r:id="rId63"/>
    <p:sldId id="543" r:id="rId64"/>
    <p:sldId id="544" r:id="rId65"/>
    <p:sldId id="545" r:id="rId66"/>
    <p:sldId id="546" r:id="rId67"/>
    <p:sldId id="547" r:id="rId68"/>
    <p:sldId id="548" r:id="rId69"/>
    <p:sldId id="549" r:id="rId70"/>
    <p:sldId id="550" r:id="rId71"/>
    <p:sldId id="551" r:id="rId72"/>
    <p:sldId id="552" r:id="rId73"/>
    <p:sldId id="553" r:id="rId74"/>
    <p:sldId id="554" r:id="rId75"/>
    <p:sldId id="555" r:id="rId76"/>
    <p:sldId id="556" r:id="rId77"/>
    <p:sldId id="557" r:id="rId78"/>
    <p:sldId id="525" r:id="rId79"/>
    <p:sldId id="423" r:id="rId80"/>
    <p:sldId id="503" r:id="rId81"/>
  </p:sldIdLst>
  <p:sldSz cx="9144000" cy="5143500" type="screen16x9"/>
  <p:notesSz cx="6858000" cy="9144000"/>
  <p:defaultTextStyle>
    <a:defPPr marL="0" marR="0" indent="0" algn="l" defTabSz="573855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1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8692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143463" algn="ctr" defTabSz="28692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286927" algn="ctr" defTabSz="28692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430391" algn="ctr" defTabSz="28692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573855" algn="ctr" defTabSz="28692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717318" algn="ctr" defTabSz="28692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860781" algn="ctr" defTabSz="28692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1004246" algn="ctr" defTabSz="28692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1147709" algn="ctr" defTabSz="28692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5D46"/>
    <a:srgbClr val="0000FF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12"/>
    <p:restoredTop sz="81790" autoAdjust="0"/>
  </p:normalViewPr>
  <p:slideViewPr>
    <p:cSldViewPr snapToGrid="0">
      <p:cViewPr varScale="1">
        <p:scale>
          <a:sx n="87" d="100"/>
          <a:sy n="87" d="100"/>
        </p:scale>
        <p:origin x="184" y="728"/>
      </p:cViewPr>
      <p:guideLst>
        <p:guide orient="horz" pos="3072"/>
        <p:guide pos="4096"/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63" Type="http://schemas.openxmlformats.org/officeDocument/2006/relationships/slide" Target="slides/slide53.xml"/><Relationship Id="rId68" Type="http://schemas.openxmlformats.org/officeDocument/2006/relationships/slide" Target="slides/slide58.xml"/><Relationship Id="rId84" Type="http://schemas.openxmlformats.org/officeDocument/2006/relationships/viewProps" Target="viewProps.xml"/><Relationship Id="rId16" Type="http://schemas.openxmlformats.org/officeDocument/2006/relationships/slide" Target="slides/slide6.xml"/><Relationship Id="rId11" Type="http://schemas.openxmlformats.org/officeDocument/2006/relationships/slide" Target="slides/slide1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74" Type="http://schemas.openxmlformats.org/officeDocument/2006/relationships/slide" Target="slides/slide64.xml"/><Relationship Id="rId79" Type="http://schemas.openxmlformats.org/officeDocument/2006/relationships/slide" Target="slides/slide69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slide" Target="slides/slide46.xml"/><Relationship Id="rId64" Type="http://schemas.openxmlformats.org/officeDocument/2006/relationships/slide" Target="slides/slide54.xml"/><Relationship Id="rId69" Type="http://schemas.openxmlformats.org/officeDocument/2006/relationships/slide" Target="slides/slide59.xml"/><Relationship Id="rId77" Type="http://schemas.openxmlformats.org/officeDocument/2006/relationships/slide" Target="slides/slide67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1.xml"/><Relationship Id="rId72" Type="http://schemas.openxmlformats.org/officeDocument/2006/relationships/slide" Target="slides/slide62.xml"/><Relationship Id="rId80" Type="http://schemas.openxmlformats.org/officeDocument/2006/relationships/slide" Target="slides/slide70.xml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slide" Target="slides/slide49.xml"/><Relationship Id="rId67" Type="http://schemas.openxmlformats.org/officeDocument/2006/relationships/slide" Target="slides/slide57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slide" Target="slides/slide52.xml"/><Relationship Id="rId70" Type="http://schemas.openxmlformats.org/officeDocument/2006/relationships/slide" Target="slides/slide60.xml"/><Relationship Id="rId75" Type="http://schemas.openxmlformats.org/officeDocument/2006/relationships/slide" Target="slides/slide65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slide" Target="slides/slide50.xml"/><Relationship Id="rId65" Type="http://schemas.openxmlformats.org/officeDocument/2006/relationships/slide" Target="slides/slide55.xml"/><Relationship Id="rId73" Type="http://schemas.openxmlformats.org/officeDocument/2006/relationships/slide" Target="slides/slide63.xml"/><Relationship Id="rId78" Type="http://schemas.openxmlformats.org/officeDocument/2006/relationships/slide" Target="slides/slide68.xml"/><Relationship Id="rId81" Type="http://schemas.openxmlformats.org/officeDocument/2006/relationships/slide" Target="slides/slide71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9" Type="http://schemas.openxmlformats.org/officeDocument/2006/relationships/slide" Target="slides/slide29.xml"/><Relationship Id="rId34" Type="http://schemas.openxmlformats.org/officeDocument/2006/relationships/slide" Target="slides/slide24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76" Type="http://schemas.openxmlformats.org/officeDocument/2006/relationships/slide" Target="slides/slide66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24" Type="http://schemas.openxmlformats.org/officeDocument/2006/relationships/slide" Target="slides/slide14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66" Type="http://schemas.openxmlformats.org/officeDocument/2006/relationships/slide" Target="slides/slide56.xml"/><Relationship Id="rId61" Type="http://schemas.openxmlformats.org/officeDocument/2006/relationships/slide" Target="slides/slide51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0" name="Shape 36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480443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286927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1pPr>
    <a:lvl2pPr indent="143463" defTabSz="286927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2pPr>
    <a:lvl3pPr indent="286927" defTabSz="286927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3pPr>
    <a:lvl4pPr indent="430391" defTabSz="286927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4pPr>
    <a:lvl5pPr indent="573855" defTabSz="286927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5pPr>
    <a:lvl6pPr indent="717318" defTabSz="286927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6pPr>
    <a:lvl7pPr indent="860781" defTabSz="286927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7pPr>
    <a:lvl8pPr indent="1004246" defTabSz="286927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8pPr>
    <a:lvl9pPr indent="1147709" defTabSz="286927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21343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70824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9017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2680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608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70824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2264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515515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726952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1385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94888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55082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1847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9537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4628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4713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Shape 93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34" name="Shape 9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76115" indent="-376115">
              <a:buSzPct val="100000"/>
              <a:buAutoNum type="arabicPeriod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670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zh-TW" sz="22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09079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22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1708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708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8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>
            <a:spLocks noGrp="1"/>
          </p:cNvSpPr>
          <p:nvPr>
            <p:ph type="title"/>
          </p:nvPr>
        </p:nvSpPr>
        <p:spPr>
          <a:xfrm>
            <a:off x="473274" y="2022575"/>
            <a:ext cx="8197453" cy="2049363"/>
          </a:xfrm>
          <a:prstGeom prst="rect">
            <a:avLst/>
          </a:prstGeom>
        </p:spPr>
        <p:txBody>
          <a:bodyPr/>
          <a:lstStyle>
            <a:lvl1pPr>
              <a:defRPr sz="6500" spc="131">
                <a:solidFill>
                  <a:srgbClr val="FFFFFF"/>
                </a:solidFill>
              </a:defRPr>
            </a:lvl1pPr>
          </a:lstStyle>
          <a:p>
            <a:r>
              <a:t>大標題文字</a:t>
            </a:r>
          </a:p>
        </p:txBody>
      </p:sp>
      <p:sp>
        <p:nvSpPr>
          <p:cNvPr id="1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473274" y="1091654"/>
            <a:ext cx="8197453" cy="937617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ClrTx/>
              <a:buSzTx/>
              <a:buNone/>
              <a:defRPr sz="3400" cap="all" spc="13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143463" algn="ctr">
              <a:spcBef>
                <a:spcPts val="0"/>
              </a:spcBef>
              <a:buClrTx/>
              <a:buSzTx/>
              <a:buNone/>
              <a:defRPr sz="3400" cap="all" spc="13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286927" algn="ctr">
              <a:spcBef>
                <a:spcPts val="0"/>
              </a:spcBef>
              <a:buClrTx/>
              <a:buSzTx/>
              <a:buNone/>
              <a:defRPr sz="3400" cap="all" spc="13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430391" algn="ctr">
              <a:spcBef>
                <a:spcPts val="0"/>
              </a:spcBef>
              <a:buClrTx/>
              <a:buSzTx/>
              <a:buNone/>
              <a:defRPr sz="3400" cap="all" spc="13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573855" algn="ctr">
              <a:spcBef>
                <a:spcPts val="0"/>
              </a:spcBef>
              <a:buClrTx/>
              <a:buSzTx/>
              <a:buNone/>
              <a:defRPr sz="3400" cap="all" spc="13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— 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473274" y="3410991"/>
            <a:ext cx="8197453" cy="310606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1600" i="1" spc="33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r>
              <a:t>— Johnny Appleseed</a:t>
            </a:r>
          </a:p>
        </p:txBody>
      </p:sp>
      <p:sp>
        <p:nvSpPr>
          <p:cNvPr id="124" name="Type a quote here."/>
          <p:cNvSpPr txBox="1">
            <a:spLocks noGrp="1"/>
          </p:cNvSpPr>
          <p:nvPr>
            <p:ph type="body" sz="quarter" idx="14"/>
          </p:nvPr>
        </p:nvSpPr>
        <p:spPr>
          <a:xfrm>
            <a:off x="473274" y="2743647"/>
            <a:ext cx="8197453" cy="618382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 defTabSz="573969">
              <a:spcBef>
                <a:spcPts val="0"/>
              </a:spcBef>
              <a:buClrTx/>
              <a:buSzTx/>
              <a:buNone/>
              <a:defRPr sz="3600" cap="all" spc="291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 defTabSz="914400"/>
            <a:r>
              <a:t>Type a quote here.</a:t>
            </a:r>
          </a:p>
        </p:txBody>
      </p:sp>
      <p:sp>
        <p:nvSpPr>
          <p:cNvPr id="125" name="”"/>
          <p:cNvSpPr txBox="1">
            <a:spLocks noGrp="1"/>
          </p:cNvSpPr>
          <p:nvPr>
            <p:ph type="body" sz="quarter" idx="15"/>
          </p:nvPr>
        </p:nvSpPr>
        <p:spPr>
          <a:xfrm>
            <a:off x="4174214" y="3723680"/>
            <a:ext cx="797021" cy="926159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406480">
              <a:spcBef>
                <a:spcPts val="0"/>
              </a:spcBef>
              <a:buClrTx/>
              <a:buSzTx/>
              <a:buNone/>
              <a:defRPr sz="5600" spc="113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”</a:t>
            </a:r>
          </a:p>
        </p:txBody>
      </p:sp>
      <p:sp>
        <p:nvSpPr>
          <p:cNvPr id="126" name="“"/>
          <p:cNvSpPr txBox="1">
            <a:spLocks noGrp="1"/>
          </p:cNvSpPr>
          <p:nvPr>
            <p:ph type="body" sz="quarter" idx="16"/>
          </p:nvPr>
        </p:nvSpPr>
        <p:spPr>
          <a:xfrm>
            <a:off x="4174214" y="1352848"/>
            <a:ext cx="797021" cy="926159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406480">
              <a:spcBef>
                <a:spcPts val="0"/>
              </a:spcBef>
              <a:buClrTx/>
              <a:buSzTx/>
              <a:buNone/>
              <a:defRPr sz="5600" spc="113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“</a:t>
            </a:r>
          </a:p>
        </p:txBody>
      </p:sp>
      <p:sp>
        <p:nvSpPr>
          <p:cNvPr id="12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65814" y="4868912"/>
            <a:ext cx="212374" cy="20288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空白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1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842039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含標題的內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1" y="204788"/>
            <a:ext cx="3008313" cy="871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15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342866" lvl="0" indent="-323818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2400"/>
            </a:lvl1pPr>
            <a:lvl2pPr marL="685733" lvl="1" indent="-30477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100"/>
            </a:lvl2pPr>
            <a:lvl3pPr marL="1028599" lvl="2" indent="-28572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/>
            </a:lvl3pPr>
            <a:lvl4pPr marL="1371465" lvl="3" indent="-266674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1500"/>
            </a:lvl4pPr>
            <a:lvl5pPr marL="1714331" lvl="4" indent="-266674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1500"/>
            </a:lvl5pPr>
            <a:lvl6pPr marL="2057197" lvl="5" indent="-266674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6pPr>
            <a:lvl7pPr marL="2400063" lvl="6" indent="-266674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7pPr>
            <a:lvl8pPr marL="2742930" lvl="7" indent="-266674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8pPr>
            <a:lvl9pPr marL="3085796" lvl="8" indent="-266674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342866" lvl="0" indent="-171433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1pPr>
            <a:lvl2pPr marL="685733" lvl="1" indent="-171433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2pPr>
            <a:lvl3pPr marL="1028599" lvl="2" indent="-171433" algn="l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3pPr>
            <a:lvl4pPr marL="1371465" lvl="3" indent="-171433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4pPr>
            <a:lvl5pPr marL="1714331" lvl="4" indent="-171433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5pPr>
            <a:lvl6pPr marL="2057197" lvl="5" indent="-171433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6pPr>
            <a:lvl7pPr marL="2400063" lvl="6" indent="-171433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7pPr>
            <a:lvl8pPr marL="2742930" lvl="7" indent="-171433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8pPr>
            <a:lvl9pPr marL="3085796" lvl="8" indent="-171433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1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350286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含標題的圖片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15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342866" lvl="0" indent="-171433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1pPr>
            <a:lvl2pPr marL="685733" lvl="1" indent="-171433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2pPr>
            <a:lvl3pPr marL="1028599" lvl="2" indent="-171433" algn="l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3pPr>
            <a:lvl4pPr marL="1371465" lvl="3" indent="-171433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4pPr>
            <a:lvl5pPr marL="1714331" lvl="4" indent="-171433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5pPr>
            <a:lvl6pPr marL="2057197" lvl="5" indent="-171433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6pPr>
            <a:lvl7pPr marL="2400063" lvl="6" indent="-171433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7pPr>
            <a:lvl8pPr marL="2742930" lvl="7" indent="-171433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8pPr>
            <a:lvl9pPr marL="3085796" lvl="8" indent="-171433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75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1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867899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標題及直排文字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874765" y="-1217414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342866" lvl="0" indent="-257149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733" lvl="1" indent="-257149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028599" lvl="2" indent="-257149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465" lvl="3" indent="-257149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714331" lvl="4" indent="-257149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057197" lvl="5" indent="-257149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063" lvl="6" indent="-257149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2930" lvl="7" indent="-257149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5796" lvl="8" indent="-257149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1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814729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直排標題及文字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5463779" y="1371600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272780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342866" lvl="0" indent="-257149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733" lvl="1" indent="-257149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028599" lvl="2" indent="-257149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465" lvl="3" indent="-257149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714331" lvl="4" indent="-257149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057197" lvl="5" indent="-257149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063" lvl="6" indent="-257149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2930" lvl="7" indent="-257149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5796" lvl="8" indent="-257149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1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95418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>
            <a:spLocks noGrp="1"/>
          </p:cNvSpPr>
          <p:nvPr>
            <p:ph type="title"/>
          </p:nvPr>
        </p:nvSpPr>
        <p:spPr>
          <a:xfrm>
            <a:off x="892969" y="863947"/>
            <a:ext cx="7358063" cy="1741289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1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92969" y="2658814"/>
            <a:ext cx="7358063" cy="5960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951"/>
            </a:lvl1pPr>
            <a:lvl2pPr marL="0" indent="120541" algn="ctr">
              <a:spcBef>
                <a:spcPts val="0"/>
              </a:spcBef>
              <a:buSzTx/>
              <a:buNone/>
              <a:defRPr sz="1951"/>
            </a:lvl2pPr>
            <a:lvl3pPr marL="0" indent="241082" algn="ctr">
              <a:spcBef>
                <a:spcPts val="0"/>
              </a:spcBef>
              <a:buSzTx/>
              <a:buNone/>
              <a:defRPr sz="1951"/>
            </a:lvl3pPr>
            <a:lvl4pPr marL="0" indent="361622" algn="ctr">
              <a:spcBef>
                <a:spcPts val="0"/>
              </a:spcBef>
              <a:buSzTx/>
              <a:buNone/>
              <a:defRPr sz="1951"/>
            </a:lvl4pPr>
            <a:lvl5pPr marL="0" indent="482163" algn="ctr">
              <a:spcBef>
                <a:spcPts val="0"/>
              </a:spcBef>
              <a:buSzTx/>
              <a:buNone/>
              <a:defRPr sz="1951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0353273"/>
      </p:ext>
    </p:extLst>
  </p:cSld>
  <p:clrMapOvr>
    <a:masterClrMapping/>
  </p:clrMapOvr>
  <p:transition spd="med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影像"/>
          <p:cNvSpPr>
            <a:spLocks noGrp="1"/>
          </p:cNvSpPr>
          <p:nvPr>
            <p:ph type="pic" idx="13"/>
          </p:nvPr>
        </p:nvSpPr>
        <p:spPr>
          <a:xfrm>
            <a:off x="1143000" y="354955"/>
            <a:ext cx="6858000" cy="31142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大標題文字"/>
          <p:cNvSpPr txBox="1">
            <a:spLocks noGrp="1"/>
          </p:cNvSpPr>
          <p:nvPr>
            <p:ph type="title"/>
          </p:nvPr>
        </p:nvSpPr>
        <p:spPr>
          <a:xfrm>
            <a:off x="892969" y="3542853"/>
            <a:ext cx="7358063" cy="750094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2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92969" y="4299644"/>
            <a:ext cx="7358063" cy="5960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951"/>
            </a:lvl1pPr>
            <a:lvl2pPr marL="0" indent="120541" algn="ctr">
              <a:spcBef>
                <a:spcPts val="0"/>
              </a:spcBef>
              <a:buSzTx/>
              <a:buNone/>
              <a:defRPr sz="1951"/>
            </a:lvl2pPr>
            <a:lvl3pPr marL="0" indent="241082" algn="ctr">
              <a:spcBef>
                <a:spcPts val="0"/>
              </a:spcBef>
              <a:buSzTx/>
              <a:buNone/>
              <a:defRPr sz="1951"/>
            </a:lvl3pPr>
            <a:lvl4pPr marL="0" indent="361622" algn="ctr">
              <a:spcBef>
                <a:spcPts val="0"/>
              </a:spcBef>
              <a:buSzTx/>
              <a:buNone/>
              <a:defRPr sz="1951"/>
            </a:lvl4pPr>
            <a:lvl5pPr marL="0" indent="482163" algn="ctr">
              <a:spcBef>
                <a:spcPts val="0"/>
              </a:spcBef>
              <a:buSzTx/>
              <a:buNone/>
              <a:defRPr sz="1951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2455650"/>
      </p:ext>
    </p:extLst>
  </p:cSld>
  <p:clrMapOvr>
    <a:masterClrMapping/>
  </p:clrMapOvr>
  <p:transition spd="med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大標題文字"/>
          <p:cNvSpPr txBox="1">
            <a:spLocks noGrp="1"/>
          </p:cNvSpPr>
          <p:nvPr>
            <p:ph type="title"/>
          </p:nvPr>
        </p:nvSpPr>
        <p:spPr>
          <a:xfrm>
            <a:off x="892969" y="1701106"/>
            <a:ext cx="7358063" cy="1741289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3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243119"/>
      </p:ext>
    </p:extLst>
  </p:cSld>
  <p:clrMapOvr>
    <a:masterClrMapping/>
  </p:clrMapOvr>
  <p:transition spd="med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影像"/>
          <p:cNvSpPr>
            <a:spLocks noGrp="1"/>
          </p:cNvSpPr>
          <p:nvPr>
            <p:ph type="pic" sz="half" idx="13"/>
          </p:nvPr>
        </p:nvSpPr>
        <p:spPr>
          <a:xfrm>
            <a:off x="4723805" y="334863"/>
            <a:ext cx="3750469" cy="433313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大標題文字"/>
          <p:cNvSpPr txBox="1">
            <a:spLocks noGrp="1"/>
          </p:cNvSpPr>
          <p:nvPr>
            <p:ph type="title"/>
          </p:nvPr>
        </p:nvSpPr>
        <p:spPr>
          <a:xfrm>
            <a:off x="669726" y="334863"/>
            <a:ext cx="3750469" cy="2102941"/>
          </a:xfrm>
          <a:prstGeom prst="rect">
            <a:avLst/>
          </a:prstGeom>
        </p:spPr>
        <p:txBody>
          <a:bodyPr anchor="b"/>
          <a:lstStyle>
            <a:lvl1pPr>
              <a:defRPr sz="3164"/>
            </a:lvl1pPr>
          </a:lstStyle>
          <a:p>
            <a:r>
              <a:t>大標題文字</a:t>
            </a:r>
          </a:p>
        </p:txBody>
      </p:sp>
      <p:sp>
        <p:nvSpPr>
          <p:cNvPr id="40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669726" y="2491383"/>
            <a:ext cx="3750469" cy="2169914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951"/>
            </a:lvl1pPr>
            <a:lvl2pPr marL="0" indent="120541" algn="ctr">
              <a:spcBef>
                <a:spcPts val="0"/>
              </a:spcBef>
              <a:buSzTx/>
              <a:buNone/>
              <a:defRPr sz="1951"/>
            </a:lvl2pPr>
            <a:lvl3pPr marL="0" indent="241082" algn="ctr">
              <a:spcBef>
                <a:spcPts val="0"/>
              </a:spcBef>
              <a:buSzTx/>
              <a:buNone/>
              <a:defRPr sz="1951"/>
            </a:lvl3pPr>
            <a:lvl4pPr marL="0" indent="361622" algn="ctr">
              <a:spcBef>
                <a:spcPts val="0"/>
              </a:spcBef>
              <a:buSzTx/>
              <a:buNone/>
              <a:defRPr sz="1951"/>
            </a:lvl4pPr>
            <a:lvl5pPr marL="0" indent="482163" algn="ctr">
              <a:spcBef>
                <a:spcPts val="0"/>
              </a:spcBef>
              <a:buSzTx/>
              <a:buNone/>
              <a:defRPr sz="1951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3022457"/>
      </p:ext>
    </p:extLst>
  </p:cSld>
  <p:clrMapOvr>
    <a:masterClrMapping/>
  </p:clrMapOvr>
  <p:transition spd="med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49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3603574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影像"/>
          <p:cNvSpPr>
            <a:spLocks noGrp="1"/>
          </p:cNvSpPr>
          <p:nvPr>
            <p:ph type="pic" idx="13"/>
          </p:nvPr>
        </p:nvSpPr>
        <p:spPr>
          <a:xfrm>
            <a:off x="-3968" y="0"/>
            <a:ext cx="9144001" cy="5143500"/>
          </a:xfrm>
          <a:prstGeom prst="rect">
            <a:avLst/>
          </a:prstGeom>
        </p:spPr>
        <p:txBody>
          <a:bodyPr lIns="57384" tIns="28692" rIns="57384" bIns="28692">
            <a:noAutofit/>
          </a:bodyPr>
          <a:lstStyle/>
          <a:p>
            <a:endParaRPr/>
          </a:p>
        </p:txBody>
      </p:sp>
      <p:sp>
        <p:nvSpPr>
          <p:cNvPr id="13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7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460060"/>
      </p:ext>
    </p:extLst>
  </p:cSld>
  <p:clrMapOvr>
    <a:masterClrMapping/>
  </p:clrMapOvr>
  <p:transition spd="med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影像"/>
          <p:cNvSpPr>
            <a:spLocks noGrp="1"/>
          </p:cNvSpPr>
          <p:nvPr>
            <p:ph type="pic" sz="half" idx="13"/>
          </p:nvPr>
        </p:nvSpPr>
        <p:spPr>
          <a:xfrm>
            <a:off x="4723805" y="1366242"/>
            <a:ext cx="3750469" cy="331514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67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669726" y="1366242"/>
            <a:ext cx="3750469" cy="3315146"/>
          </a:xfrm>
          <a:prstGeom prst="rect">
            <a:avLst/>
          </a:prstGeom>
        </p:spPr>
        <p:txBody>
          <a:bodyPr/>
          <a:lstStyle>
            <a:lvl1pPr marL="180811" indent="-180811">
              <a:spcBef>
                <a:spcPts val="1687"/>
              </a:spcBef>
              <a:defRPr sz="1476"/>
            </a:lvl1pPr>
            <a:lvl2pPr marL="361622" indent="-180811">
              <a:spcBef>
                <a:spcPts val="1687"/>
              </a:spcBef>
              <a:defRPr sz="1476"/>
            </a:lvl2pPr>
            <a:lvl3pPr marL="542434" indent="-180811">
              <a:spcBef>
                <a:spcPts val="1687"/>
              </a:spcBef>
              <a:defRPr sz="1476"/>
            </a:lvl3pPr>
            <a:lvl4pPr marL="723245" indent="-180811">
              <a:spcBef>
                <a:spcPts val="1687"/>
              </a:spcBef>
              <a:defRPr sz="1476"/>
            </a:lvl4pPr>
            <a:lvl5pPr marL="904056" indent="-180811">
              <a:spcBef>
                <a:spcPts val="1687"/>
              </a:spcBef>
              <a:defRPr sz="1476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46189" y="4902399"/>
            <a:ext cx="246862" cy="2325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6183830"/>
      </p:ext>
    </p:extLst>
  </p:cSld>
  <p:clrMapOvr>
    <a:masterClrMapping/>
  </p:clrMapOvr>
  <p:transition spd="med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內文層級一…"/>
          <p:cNvSpPr txBox="1">
            <a:spLocks noGrp="1"/>
          </p:cNvSpPr>
          <p:nvPr>
            <p:ph type="body" idx="1"/>
          </p:nvPr>
        </p:nvSpPr>
        <p:spPr>
          <a:xfrm>
            <a:off x="669727" y="669727"/>
            <a:ext cx="7804547" cy="3804047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3557788"/>
      </p:ext>
    </p:extLst>
  </p:cSld>
  <p:clrMapOvr>
    <a:masterClrMapping/>
  </p:clrMapOvr>
  <p:transition spd="med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影像"/>
          <p:cNvSpPr>
            <a:spLocks noGrp="1"/>
          </p:cNvSpPr>
          <p:nvPr>
            <p:ph type="pic" sz="quarter" idx="13"/>
          </p:nvPr>
        </p:nvSpPr>
        <p:spPr>
          <a:xfrm>
            <a:off x="4723805" y="2685603"/>
            <a:ext cx="3750469" cy="19890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影像"/>
          <p:cNvSpPr>
            <a:spLocks noGrp="1"/>
          </p:cNvSpPr>
          <p:nvPr>
            <p:ph type="pic" sz="quarter" idx="14"/>
          </p:nvPr>
        </p:nvSpPr>
        <p:spPr>
          <a:xfrm>
            <a:off x="4723805" y="468809"/>
            <a:ext cx="3750469" cy="19890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影像"/>
          <p:cNvSpPr>
            <a:spLocks noGrp="1"/>
          </p:cNvSpPr>
          <p:nvPr>
            <p:ph type="pic" sz="half" idx="15"/>
          </p:nvPr>
        </p:nvSpPr>
        <p:spPr>
          <a:xfrm>
            <a:off x="669726" y="468809"/>
            <a:ext cx="3750469" cy="420588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6914404"/>
      </p:ext>
    </p:extLst>
  </p:cSld>
  <p:clrMapOvr>
    <a:masterClrMapping/>
  </p:clrMapOvr>
  <p:transition spd="med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王大明"/>
          <p:cNvSpPr txBox="1">
            <a:spLocks noGrp="1"/>
          </p:cNvSpPr>
          <p:nvPr>
            <p:ph type="body" sz="quarter" idx="13"/>
          </p:nvPr>
        </p:nvSpPr>
        <p:spPr>
          <a:xfrm>
            <a:off x="892969" y="3355330"/>
            <a:ext cx="7358063" cy="29738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266" i="1"/>
            </a:lvl1pPr>
          </a:lstStyle>
          <a:p>
            <a:r>
              <a:t>–王大明</a:t>
            </a:r>
          </a:p>
        </p:txBody>
      </p:sp>
      <p:sp>
        <p:nvSpPr>
          <p:cNvPr id="94" name="「在此輸入名言語錄。」"/>
          <p:cNvSpPr txBox="1">
            <a:spLocks noGrp="1"/>
          </p:cNvSpPr>
          <p:nvPr>
            <p:ph type="body" sz="quarter" idx="14"/>
          </p:nvPr>
        </p:nvSpPr>
        <p:spPr>
          <a:xfrm>
            <a:off x="892969" y="2223493"/>
            <a:ext cx="7358063" cy="37504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793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「在此輸入名言語錄。」</a:t>
            </a:r>
          </a:p>
        </p:txBody>
      </p:sp>
      <p:sp>
        <p:nvSpPr>
          <p:cNvPr id="9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4996649"/>
      </p:ext>
    </p:extLst>
  </p:cSld>
  <p:clrMapOvr>
    <a:masterClrMapping/>
  </p:clrMapOvr>
  <p:transition spd="med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影像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440775"/>
      </p:ext>
    </p:extLst>
  </p:cSld>
  <p:clrMapOvr>
    <a:masterClrMapping/>
  </p:clrMapOvr>
  <p:transition spd="med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3070835"/>
      </p:ext>
    </p:extLst>
  </p:cSld>
  <p:clrMapOvr>
    <a:masterClrMapping/>
  </p:clrMapOvr>
  <p:transition spd="med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pter Header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矩形"/>
          <p:cNvSpPr/>
          <p:nvPr/>
        </p:nvSpPr>
        <p:spPr>
          <a:xfrm>
            <a:off x="1918" y="1876040"/>
            <a:ext cx="9140164" cy="1391420"/>
          </a:xfrm>
          <a:prstGeom prst="rect">
            <a:avLst/>
          </a:prstGeom>
          <a:solidFill>
            <a:srgbClr val="89D2E0"/>
          </a:solidFill>
          <a:ln w="12700">
            <a:miter lim="400000"/>
          </a:ln>
        </p:spPr>
        <p:txBody>
          <a:bodyPr lIns="14287" tIns="14287" rIns="14287" bIns="14287" anchor="ctr"/>
          <a:lstStyle/>
          <a:p>
            <a:pPr defTabSz="309537">
              <a:defRPr sz="2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6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8" name="大標題文字"/>
          <p:cNvSpPr txBox="1">
            <a:spLocks noGrp="1"/>
          </p:cNvSpPr>
          <p:nvPr>
            <p:ph type="title"/>
          </p:nvPr>
        </p:nvSpPr>
        <p:spPr>
          <a:xfrm>
            <a:off x="666750" y="1918097"/>
            <a:ext cx="7810501" cy="1307307"/>
          </a:xfrm>
          <a:prstGeom prst="rect">
            <a:avLst/>
          </a:prstGeom>
        </p:spPr>
        <p:txBody>
          <a:bodyPr lIns="27093" tIns="27093" rIns="27093" bIns="27093"/>
          <a:lstStyle>
            <a:lvl1pPr defTabSz="309537">
              <a:defRPr sz="4113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1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70126" y="4321968"/>
            <a:ext cx="198985" cy="184623"/>
          </a:xfrm>
          <a:prstGeom prst="rect">
            <a:avLst/>
          </a:prstGeom>
        </p:spPr>
        <p:txBody>
          <a:bodyPr lIns="27093" tIns="27093" rIns="27093" bIns="27093"/>
          <a:lstStyle>
            <a:lvl1pPr defTabSz="309537"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6554658"/>
      </p:ext>
    </p:extLst>
  </p:cSld>
  <p:clrMapOvr>
    <a:masterClrMapping/>
  </p:clrMapOvr>
  <p:transition spd="med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大標題文字"/>
          <p:cNvSpPr txBox="1">
            <a:spLocks noGrp="1"/>
          </p:cNvSpPr>
          <p:nvPr>
            <p:ph type="title"/>
          </p:nvPr>
        </p:nvSpPr>
        <p:spPr>
          <a:xfrm>
            <a:off x="1645294" y="818740"/>
            <a:ext cx="5853412" cy="853902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4113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27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1645294" y="1672642"/>
            <a:ext cx="5853412" cy="2486360"/>
          </a:xfrm>
          <a:prstGeom prst="rect">
            <a:avLst/>
          </a:prstGeom>
        </p:spPr>
        <p:txBody>
          <a:bodyPr lIns="38100" tIns="38100" rIns="38100" bIns="38100"/>
          <a:lstStyle>
            <a:lvl1pPr marL="221363" indent="-221363">
              <a:buSzPct val="75000"/>
              <a:defRPr sz="1793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455748" indent="-221363">
              <a:buSzPct val="75000"/>
              <a:defRPr sz="1793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690133" indent="-221363">
              <a:buSzPct val="75000"/>
              <a:defRPr sz="1793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924518" indent="-221363">
              <a:buSzPct val="75000"/>
              <a:defRPr sz="1793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1158903" indent="-221363">
              <a:buSzPct val="75000"/>
              <a:defRPr sz="1793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58044" y="4302156"/>
            <a:ext cx="221214" cy="2068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3036141"/>
      </p:ext>
    </p:extLst>
  </p:cSld>
  <p:clrMapOvr>
    <a:masterClrMapping/>
  </p:clrMapOvr>
  <p:transition spd="med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與副標題 - 照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影像"/>
          <p:cNvSpPr>
            <a:spLocks noGrp="1"/>
          </p:cNvSpPr>
          <p:nvPr>
            <p:ph type="pic" idx="13"/>
          </p:nvPr>
        </p:nvSpPr>
        <p:spPr>
          <a:xfrm>
            <a:off x="918743" y="281285"/>
            <a:ext cx="7304485" cy="309035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6" name="大標題文字"/>
          <p:cNvSpPr txBox="1">
            <a:spLocks noGrp="1"/>
          </p:cNvSpPr>
          <p:nvPr>
            <p:ph type="title"/>
          </p:nvPr>
        </p:nvSpPr>
        <p:spPr>
          <a:xfrm>
            <a:off x="250031" y="3603129"/>
            <a:ext cx="8643938" cy="66302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797" cap="all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37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250031" y="4259461"/>
            <a:ext cx="8643938" cy="63624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  <a:defRPr sz="2004">
                <a:solidFill>
                  <a:srgbClr val="525252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  <a:defRPr sz="2004">
                <a:solidFill>
                  <a:srgbClr val="525252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  <a:defRPr sz="2004">
                <a:solidFill>
                  <a:srgbClr val="525252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  <a:defRPr sz="2004">
                <a:solidFill>
                  <a:srgbClr val="525252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  <a:defRPr sz="2004">
                <a:solidFill>
                  <a:srgbClr val="525252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42501" y="4889004"/>
            <a:ext cx="250068" cy="248658"/>
          </a:xfrm>
          <a:prstGeom prst="rect">
            <a:avLst/>
          </a:prstGeom>
        </p:spPr>
        <p:txBody>
          <a:bodyPr/>
          <a:lstStyle>
            <a:lvl1pPr>
              <a:defRPr sz="949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722724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65814" y="4868912"/>
            <a:ext cx="212374" cy="20288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大標題文字"/>
          <p:cNvSpPr txBox="1">
            <a:spLocks noGrp="1"/>
          </p:cNvSpPr>
          <p:nvPr>
            <p:ph type="title"/>
          </p:nvPr>
        </p:nvSpPr>
        <p:spPr>
          <a:xfrm>
            <a:off x="669727" y="234404"/>
            <a:ext cx="7804547" cy="113853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46" name="內文層級一…"/>
          <p:cNvSpPr txBox="1">
            <a:spLocks noGrp="1"/>
          </p:cNvSpPr>
          <p:nvPr>
            <p:ph type="body" idx="1"/>
          </p:nvPr>
        </p:nvSpPr>
        <p:spPr>
          <a:xfrm>
            <a:off x="669727" y="1372940"/>
            <a:ext cx="7804547" cy="3315146"/>
          </a:xfrm>
          <a:prstGeom prst="rect">
            <a:avLst/>
          </a:prstGeom>
        </p:spPr>
        <p:txBody>
          <a:bodyPr/>
          <a:lstStyle>
            <a:lvl1pPr>
              <a:buSzPct val="75000"/>
              <a:defRPr sz="1898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>
              <a:buSzPct val="75000"/>
              <a:defRPr sz="1898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>
              <a:buSzPct val="75000"/>
              <a:defRPr sz="1898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>
              <a:buSzPct val="75000"/>
              <a:defRPr sz="1898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>
              <a:buSzPct val="75000"/>
              <a:defRPr sz="1898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4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34486" y="4878958"/>
            <a:ext cx="266099" cy="248658"/>
          </a:xfrm>
          <a:prstGeom prst="rect">
            <a:avLst/>
          </a:prstGeom>
        </p:spPr>
        <p:txBody>
          <a:bodyPr/>
          <a:lstStyle>
            <a:lvl1pPr>
              <a:defRPr sz="949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5658413"/>
      </p:ext>
    </p:extLst>
  </p:cSld>
  <p:clrMapOvr>
    <a:masterClrMapping/>
  </p:clrMapOvr>
  <p:transition spd="med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大標題文字"/>
          <p:cNvSpPr txBox="1">
            <a:spLocks noGrp="1"/>
          </p:cNvSpPr>
          <p:nvPr>
            <p:ph type="title"/>
          </p:nvPr>
        </p:nvSpPr>
        <p:spPr>
          <a:xfrm>
            <a:off x="666750" y="1289447"/>
            <a:ext cx="7810501" cy="1307307"/>
          </a:xfrm>
          <a:prstGeom prst="rect">
            <a:avLst/>
          </a:prstGeom>
        </p:spPr>
        <p:txBody>
          <a:bodyPr lIns="27093" tIns="27093" rIns="27093" bIns="27093" anchor="b"/>
          <a:lstStyle>
            <a:lvl1pPr defTabSz="309537">
              <a:defRPr sz="4113"/>
            </a:lvl1pPr>
          </a:lstStyle>
          <a:p>
            <a:r>
              <a:t>大標題文字</a:t>
            </a:r>
          </a:p>
        </p:txBody>
      </p:sp>
      <p:sp>
        <p:nvSpPr>
          <p:cNvPr id="155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666750" y="2632472"/>
            <a:ext cx="7810501" cy="446485"/>
          </a:xfrm>
          <a:prstGeom prst="rect">
            <a:avLst/>
          </a:prstGeom>
        </p:spPr>
        <p:txBody>
          <a:bodyPr lIns="27093" tIns="27093" rIns="27093" bIns="27093" anchor="t"/>
          <a:lstStyle>
            <a:lvl1pPr marL="0" indent="0" algn="ctr" defTabSz="309537">
              <a:spcBef>
                <a:spcPts val="0"/>
              </a:spcBef>
              <a:buSzTx/>
              <a:buNone/>
              <a:defRPr sz="2004"/>
            </a:lvl1pPr>
            <a:lvl2pPr marL="0" indent="0" algn="ctr" defTabSz="309537">
              <a:spcBef>
                <a:spcPts val="0"/>
              </a:spcBef>
              <a:buSzTx/>
              <a:buNone/>
              <a:defRPr sz="2004"/>
            </a:lvl2pPr>
            <a:lvl3pPr marL="0" indent="0" algn="ctr" defTabSz="309537">
              <a:spcBef>
                <a:spcPts val="0"/>
              </a:spcBef>
              <a:buSzTx/>
              <a:buNone/>
              <a:defRPr sz="2004"/>
            </a:lvl3pPr>
            <a:lvl4pPr marL="0" indent="0" algn="ctr" defTabSz="309537">
              <a:spcBef>
                <a:spcPts val="0"/>
              </a:spcBef>
              <a:buSzTx/>
              <a:buNone/>
              <a:defRPr sz="2004"/>
            </a:lvl4pPr>
            <a:lvl5pPr marL="0" indent="0" algn="ctr" defTabSz="309537">
              <a:spcBef>
                <a:spcPts val="0"/>
              </a:spcBef>
              <a:buSzTx/>
              <a:buNone/>
              <a:defRPr sz="2004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56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84553" y="4321969"/>
            <a:ext cx="170131" cy="184623"/>
          </a:xfrm>
          <a:prstGeom prst="rect">
            <a:avLst/>
          </a:prstGeom>
        </p:spPr>
        <p:txBody>
          <a:bodyPr lIns="27093" tIns="27093" rIns="27093" bIns="27093"/>
          <a:lstStyle>
            <a:lvl1pPr defTabSz="309537"/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137795"/>
      </p:ext>
    </p:extLst>
  </p:cSld>
  <p:clrMapOvr>
    <a:masterClrMapping/>
  </p:clrMapOvr>
  <p:transition spd="med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>
            <a:spLocks noGrp="1"/>
          </p:cNvSpPr>
          <p:nvPr>
            <p:ph type="title"/>
          </p:nvPr>
        </p:nvSpPr>
        <p:spPr>
          <a:xfrm>
            <a:off x="892969" y="863947"/>
            <a:ext cx="7358063" cy="1741289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1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92969" y="2658814"/>
            <a:ext cx="7358063" cy="5960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951"/>
            </a:lvl1pPr>
            <a:lvl2pPr marL="0" indent="120541" algn="ctr">
              <a:spcBef>
                <a:spcPts val="0"/>
              </a:spcBef>
              <a:buSzTx/>
              <a:buNone/>
              <a:defRPr sz="1951"/>
            </a:lvl2pPr>
            <a:lvl3pPr marL="0" indent="241082" algn="ctr">
              <a:spcBef>
                <a:spcPts val="0"/>
              </a:spcBef>
              <a:buSzTx/>
              <a:buNone/>
              <a:defRPr sz="1951"/>
            </a:lvl3pPr>
            <a:lvl4pPr marL="0" indent="361622" algn="ctr">
              <a:spcBef>
                <a:spcPts val="0"/>
              </a:spcBef>
              <a:buSzTx/>
              <a:buNone/>
              <a:defRPr sz="1951"/>
            </a:lvl4pPr>
            <a:lvl5pPr marL="0" indent="482163" algn="ctr">
              <a:spcBef>
                <a:spcPts val="0"/>
              </a:spcBef>
              <a:buSzTx/>
              <a:buNone/>
              <a:defRPr sz="1951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8627252"/>
      </p:ext>
    </p:extLst>
  </p:cSld>
  <p:clrMapOvr>
    <a:masterClrMapping/>
  </p:clrMapOvr>
  <p:transition spd="med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影像"/>
          <p:cNvSpPr>
            <a:spLocks noGrp="1"/>
          </p:cNvSpPr>
          <p:nvPr>
            <p:ph type="pic" idx="13"/>
          </p:nvPr>
        </p:nvSpPr>
        <p:spPr>
          <a:xfrm>
            <a:off x="1143000" y="354955"/>
            <a:ext cx="6858000" cy="31142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大標題文字"/>
          <p:cNvSpPr txBox="1">
            <a:spLocks noGrp="1"/>
          </p:cNvSpPr>
          <p:nvPr>
            <p:ph type="title"/>
          </p:nvPr>
        </p:nvSpPr>
        <p:spPr>
          <a:xfrm>
            <a:off x="892969" y="3542853"/>
            <a:ext cx="7358063" cy="750094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2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92969" y="4299644"/>
            <a:ext cx="7358063" cy="5960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951"/>
            </a:lvl1pPr>
            <a:lvl2pPr marL="0" indent="120541" algn="ctr">
              <a:spcBef>
                <a:spcPts val="0"/>
              </a:spcBef>
              <a:buSzTx/>
              <a:buNone/>
              <a:defRPr sz="1951"/>
            </a:lvl2pPr>
            <a:lvl3pPr marL="0" indent="241082" algn="ctr">
              <a:spcBef>
                <a:spcPts val="0"/>
              </a:spcBef>
              <a:buSzTx/>
              <a:buNone/>
              <a:defRPr sz="1951"/>
            </a:lvl3pPr>
            <a:lvl4pPr marL="0" indent="361622" algn="ctr">
              <a:spcBef>
                <a:spcPts val="0"/>
              </a:spcBef>
              <a:buSzTx/>
              <a:buNone/>
              <a:defRPr sz="1951"/>
            </a:lvl4pPr>
            <a:lvl5pPr marL="0" indent="482163" algn="ctr">
              <a:spcBef>
                <a:spcPts val="0"/>
              </a:spcBef>
              <a:buSzTx/>
              <a:buNone/>
              <a:defRPr sz="1951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127974"/>
      </p:ext>
    </p:extLst>
  </p:cSld>
  <p:clrMapOvr>
    <a:masterClrMapping/>
  </p:clrMapOvr>
  <p:transition spd="med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大標題文字"/>
          <p:cNvSpPr txBox="1">
            <a:spLocks noGrp="1"/>
          </p:cNvSpPr>
          <p:nvPr>
            <p:ph type="title"/>
          </p:nvPr>
        </p:nvSpPr>
        <p:spPr>
          <a:xfrm>
            <a:off x="892969" y="1701106"/>
            <a:ext cx="7358063" cy="1741289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3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7380523"/>
      </p:ext>
    </p:extLst>
  </p:cSld>
  <p:clrMapOvr>
    <a:masterClrMapping/>
  </p:clrMapOvr>
  <p:transition spd="med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影像"/>
          <p:cNvSpPr>
            <a:spLocks noGrp="1"/>
          </p:cNvSpPr>
          <p:nvPr>
            <p:ph type="pic" sz="half" idx="13"/>
          </p:nvPr>
        </p:nvSpPr>
        <p:spPr>
          <a:xfrm>
            <a:off x="4723805" y="334863"/>
            <a:ext cx="3750469" cy="433313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大標題文字"/>
          <p:cNvSpPr txBox="1">
            <a:spLocks noGrp="1"/>
          </p:cNvSpPr>
          <p:nvPr>
            <p:ph type="title"/>
          </p:nvPr>
        </p:nvSpPr>
        <p:spPr>
          <a:xfrm>
            <a:off x="669726" y="334863"/>
            <a:ext cx="3750469" cy="2102941"/>
          </a:xfrm>
          <a:prstGeom prst="rect">
            <a:avLst/>
          </a:prstGeom>
        </p:spPr>
        <p:txBody>
          <a:bodyPr anchor="b"/>
          <a:lstStyle>
            <a:lvl1pPr>
              <a:defRPr sz="3164"/>
            </a:lvl1pPr>
          </a:lstStyle>
          <a:p>
            <a:r>
              <a:t>大標題文字</a:t>
            </a:r>
          </a:p>
        </p:txBody>
      </p:sp>
      <p:sp>
        <p:nvSpPr>
          <p:cNvPr id="40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669726" y="2491383"/>
            <a:ext cx="3750469" cy="2169914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951"/>
            </a:lvl1pPr>
            <a:lvl2pPr marL="0" indent="120541" algn="ctr">
              <a:spcBef>
                <a:spcPts val="0"/>
              </a:spcBef>
              <a:buSzTx/>
              <a:buNone/>
              <a:defRPr sz="1951"/>
            </a:lvl2pPr>
            <a:lvl3pPr marL="0" indent="241082" algn="ctr">
              <a:spcBef>
                <a:spcPts val="0"/>
              </a:spcBef>
              <a:buSzTx/>
              <a:buNone/>
              <a:defRPr sz="1951"/>
            </a:lvl3pPr>
            <a:lvl4pPr marL="0" indent="361622" algn="ctr">
              <a:spcBef>
                <a:spcPts val="0"/>
              </a:spcBef>
              <a:buSzTx/>
              <a:buNone/>
              <a:defRPr sz="1951"/>
            </a:lvl4pPr>
            <a:lvl5pPr marL="0" indent="482163" algn="ctr">
              <a:spcBef>
                <a:spcPts val="0"/>
              </a:spcBef>
              <a:buSzTx/>
              <a:buNone/>
              <a:defRPr sz="1951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9635898"/>
      </p:ext>
    </p:extLst>
  </p:cSld>
  <p:clrMapOvr>
    <a:masterClrMapping/>
  </p:clrMapOvr>
  <p:transition spd="med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49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0859383"/>
      </p:ext>
    </p:extLst>
  </p:cSld>
  <p:clrMapOvr>
    <a:masterClrMapping/>
  </p:clrMapOvr>
  <p:transition spd="med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7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042425"/>
      </p:ext>
    </p:extLst>
  </p:cSld>
  <p:clrMapOvr>
    <a:masterClrMapping/>
  </p:clrMapOvr>
  <p:transition spd="med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影像"/>
          <p:cNvSpPr>
            <a:spLocks noGrp="1"/>
          </p:cNvSpPr>
          <p:nvPr>
            <p:ph type="pic" sz="half" idx="13"/>
          </p:nvPr>
        </p:nvSpPr>
        <p:spPr>
          <a:xfrm>
            <a:off x="4723805" y="1366242"/>
            <a:ext cx="3750469" cy="331514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67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669726" y="1366242"/>
            <a:ext cx="3750469" cy="3315146"/>
          </a:xfrm>
          <a:prstGeom prst="rect">
            <a:avLst/>
          </a:prstGeom>
        </p:spPr>
        <p:txBody>
          <a:bodyPr/>
          <a:lstStyle>
            <a:lvl1pPr marL="180811" indent="-180811">
              <a:spcBef>
                <a:spcPts val="1687"/>
              </a:spcBef>
              <a:defRPr sz="1476"/>
            </a:lvl1pPr>
            <a:lvl2pPr marL="361622" indent="-180811">
              <a:spcBef>
                <a:spcPts val="1687"/>
              </a:spcBef>
              <a:defRPr sz="1476"/>
            </a:lvl2pPr>
            <a:lvl3pPr marL="542434" indent="-180811">
              <a:spcBef>
                <a:spcPts val="1687"/>
              </a:spcBef>
              <a:defRPr sz="1476"/>
            </a:lvl3pPr>
            <a:lvl4pPr marL="723245" indent="-180811">
              <a:spcBef>
                <a:spcPts val="1687"/>
              </a:spcBef>
              <a:defRPr sz="1476"/>
            </a:lvl4pPr>
            <a:lvl5pPr marL="904056" indent="-180811">
              <a:spcBef>
                <a:spcPts val="1687"/>
              </a:spcBef>
              <a:defRPr sz="1476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46189" y="4902399"/>
            <a:ext cx="246862" cy="2325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5493120"/>
      </p:ext>
    </p:extLst>
  </p:cSld>
  <p:clrMapOvr>
    <a:masterClrMapping/>
  </p:clrMapOvr>
  <p:transition spd="med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內文層級一…"/>
          <p:cNvSpPr txBox="1">
            <a:spLocks noGrp="1"/>
          </p:cNvSpPr>
          <p:nvPr>
            <p:ph type="body" idx="1"/>
          </p:nvPr>
        </p:nvSpPr>
        <p:spPr>
          <a:xfrm>
            <a:off x="669727" y="669727"/>
            <a:ext cx="7804547" cy="3804047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5622874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大標題文字"/>
          <p:cNvSpPr txBox="1">
            <a:spLocks noGrp="1"/>
          </p:cNvSpPr>
          <p:nvPr>
            <p:ph type="title"/>
          </p:nvPr>
        </p:nvSpPr>
        <p:spPr>
          <a:xfrm>
            <a:off x="669727" y="234404"/>
            <a:ext cx="7804547" cy="1138535"/>
          </a:xfrm>
          <a:prstGeom prst="rect">
            <a:avLst/>
          </a:prstGeom>
        </p:spPr>
        <p:txBody>
          <a:bodyPr anchor="ctr"/>
          <a:lstStyle>
            <a:lvl1pPr defTabSz="366629">
              <a:defRPr sz="5000" cap="none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65" name="內文層級一…"/>
          <p:cNvSpPr txBox="1">
            <a:spLocks noGrp="1"/>
          </p:cNvSpPr>
          <p:nvPr>
            <p:ph type="body" idx="1"/>
          </p:nvPr>
        </p:nvSpPr>
        <p:spPr>
          <a:xfrm>
            <a:off x="669727" y="1372940"/>
            <a:ext cx="7804547" cy="3315146"/>
          </a:xfrm>
          <a:prstGeom prst="rect">
            <a:avLst/>
          </a:prstGeom>
        </p:spPr>
        <p:txBody>
          <a:bodyPr anchor="ctr"/>
          <a:lstStyle>
            <a:lvl1pPr marL="278957" indent="-278957" defTabSz="366629">
              <a:spcBef>
                <a:spcPts val="2636"/>
              </a:spcBef>
              <a:buClrTx/>
              <a:defRPr sz="23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557914" indent="-278957" defTabSz="366629">
              <a:spcBef>
                <a:spcPts val="2636"/>
              </a:spcBef>
              <a:buClrTx/>
              <a:defRPr sz="23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836871" indent="-278957" defTabSz="366629">
              <a:spcBef>
                <a:spcPts val="2636"/>
              </a:spcBef>
              <a:buClrTx/>
              <a:defRPr sz="23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115828" indent="-278957" defTabSz="366629">
              <a:spcBef>
                <a:spcPts val="2636"/>
              </a:spcBef>
              <a:buClrTx/>
              <a:defRPr sz="23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1394785" indent="-278957" defTabSz="366629">
              <a:spcBef>
                <a:spcPts val="2636"/>
              </a:spcBef>
              <a:buClrTx/>
              <a:defRPr sz="23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66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49583" y="4878958"/>
            <a:ext cx="235905" cy="233662"/>
          </a:xfrm>
          <a:prstGeom prst="rect">
            <a:avLst/>
          </a:prstGeom>
        </p:spPr>
        <p:txBody>
          <a:bodyPr/>
          <a:lstStyle>
            <a:lvl1pPr defTabSz="366629">
              <a:defRPr sz="1100" cap="none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影像"/>
          <p:cNvSpPr>
            <a:spLocks noGrp="1"/>
          </p:cNvSpPr>
          <p:nvPr>
            <p:ph type="pic" sz="quarter" idx="13"/>
          </p:nvPr>
        </p:nvSpPr>
        <p:spPr>
          <a:xfrm>
            <a:off x="4723805" y="2685603"/>
            <a:ext cx="3750469" cy="19890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影像"/>
          <p:cNvSpPr>
            <a:spLocks noGrp="1"/>
          </p:cNvSpPr>
          <p:nvPr>
            <p:ph type="pic" sz="quarter" idx="14"/>
          </p:nvPr>
        </p:nvSpPr>
        <p:spPr>
          <a:xfrm>
            <a:off x="4723805" y="468809"/>
            <a:ext cx="3750469" cy="19890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影像"/>
          <p:cNvSpPr>
            <a:spLocks noGrp="1"/>
          </p:cNvSpPr>
          <p:nvPr>
            <p:ph type="pic" sz="half" idx="15"/>
          </p:nvPr>
        </p:nvSpPr>
        <p:spPr>
          <a:xfrm>
            <a:off x="669726" y="468809"/>
            <a:ext cx="3750469" cy="420588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8431994"/>
      </p:ext>
    </p:extLst>
  </p:cSld>
  <p:clrMapOvr>
    <a:masterClrMapping/>
  </p:clrMapOvr>
  <p:transition spd="med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王大明"/>
          <p:cNvSpPr txBox="1">
            <a:spLocks noGrp="1"/>
          </p:cNvSpPr>
          <p:nvPr>
            <p:ph type="body" sz="quarter" idx="13"/>
          </p:nvPr>
        </p:nvSpPr>
        <p:spPr>
          <a:xfrm>
            <a:off x="892969" y="3355330"/>
            <a:ext cx="7358063" cy="29738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266" i="1"/>
            </a:lvl1pPr>
          </a:lstStyle>
          <a:p>
            <a:r>
              <a:t>–王大明</a:t>
            </a:r>
          </a:p>
        </p:txBody>
      </p:sp>
      <p:sp>
        <p:nvSpPr>
          <p:cNvPr id="94" name="「在此輸入名言語錄。」"/>
          <p:cNvSpPr txBox="1">
            <a:spLocks noGrp="1"/>
          </p:cNvSpPr>
          <p:nvPr>
            <p:ph type="body" sz="quarter" idx="14"/>
          </p:nvPr>
        </p:nvSpPr>
        <p:spPr>
          <a:xfrm>
            <a:off x="892969" y="2223493"/>
            <a:ext cx="7358063" cy="37504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793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「在此輸入名言語錄。」</a:t>
            </a:r>
          </a:p>
        </p:txBody>
      </p:sp>
      <p:sp>
        <p:nvSpPr>
          <p:cNvPr id="9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8809216"/>
      </p:ext>
    </p:extLst>
  </p:cSld>
  <p:clrMapOvr>
    <a:masterClrMapping/>
  </p:clrMapOvr>
  <p:transition spd="med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影像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8840345"/>
      </p:ext>
    </p:extLst>
  </p:cSld>
  <p:clrMapOvr>
    <a:masterClrMapping/>
  </p:clrMapOvr>
  <p:transition spd="med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3588895"/>
      </p:ext>
    </p:extLst>
  </p:cSld>
  <p:clrMapOvr>
    <a:masterClrMapping/>
  </p:clrMapOvr>
  <p:transition spd="med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pter Header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矩形"/>
          <p:cNvSpPr/>
          <p:nvPr/>
        </p:nvSpPr>
        <p:spPr>
          <a:xfrm>
            <a:off x="1918" y="1876040"/>
            <a:ext cx="9140164" cy="1391420"/>
          </a:xfrm>
          <a:prstGeom prst="rect">
            <a:avLst/>
          </a:prstGeom>
          <a:solidFill>
            <a:srgbClr val="89D2E0"/>
          </a:solidFill>
          <a:ln w="12700">
            <a:miter lim="400000"/>
          </a:ln>
        </p:spPr>
        <p:txBody>
          <a:bodyPr lIns="14287" tIns="14287" rIns="14287" bIns="14287" anchor="ctr"/>
          <a:lstStyle/>
          <a:p>
            <a:pPr defTabSz="309537">
              <a:defRPr sz="2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6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8" name="大標題文字"/>
          <p:cNvSpPr txBox="1">
            <a:spLocks noGrp="1"/>
          </p:cNvSpPr>
          <p:nvPr>
            <p:ph type="title"/>
          </p:nvPr>
        </p:nvSpPr>
        <p:spPr>
          <a:xfrm>
            <a:off x="666750" y="1918097"/>
            <a:ext cx="7810501" cy="1307307"/>
          </a:xfrm>
          <a:prstGeom prst="rect">
            <a:avLst/>
          </a:prstGeom>
        </p:spPr>
        <p:txBody>
          <a:bodyPr lIns="27093" tIns="27093" rIns="27093" bIns="27093"/>
          <a:lstStyle>
            <a:lvl1pPr defTabSz="309537">
              <a:defRPr sz="4113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1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70126" y="4321968"/>
            <a:ext cx="198985" cy="184623"/>
          </a:xfrm>
          <a:prstGeom prst="rect">
            <a:avLst/>
          </a:prstGeom>
        </p:spPr>
        <p:txBody>
          <a:bodyPr lIns="27093" tIns="27093" rIns="27093" bIns="27093"/>
          <a:lstStyle>
            <a:lvl1pPr defTabSz="309537"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5677086"/>
      </p:ext>
    </p:extLst>
  </p:cSld>
  <p:clrMapOvr>
    <a:masterClrMapping/>
  </p:clrMapOvr>
  <p:transition spd="med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大標題文字"/>
          <p:cNvSpPr txBox="1">
            <a:spLocks noGrp="1"/>
          </p:cNvSpPr>
          <p:nvPr>
            <p:ph type="title"/>
          </p:nvPr>
        </p:nvSpPr>
        <p:spPr>
          <a:xfrm>
            <a:off x="1645294" y="818740"/>
            <a:ext cx="5853412" cy="853902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4113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27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1645294" y="1672642"/>
            <a:ext cx="5853412" cy="2486360"/>
          </a:xfrm>
          <a:prstGeom prst="rect">
            <a:avLst/>
          </a:prstGeom>
        </p:spPr>
        <p:txBody>
          <a:bodyPr lIns="38100" tIns="38100" rIns="38100" bIns="38100"/>
          <a:lstStyle>
            <a:lvl1pPr marL="221363" indent="-221363">
              <a:buSzPct val="75000"/>
              <a:defRPr sz="1793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455748" indent="-221363">
              <a:buSzPct val="75000"/>
              <a:defRPr sz="1793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690133" indent="-221363">
              <a:buSzPct val="75000"/>
              <a:defRPr sz="1793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924518" indent="-221363">
              <a:buSzPct val="75000"/>
              <a:defRPr sz="1793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1158903" indent="-221363">
              <a:buSzPct val="75000"/>
              <a:defRPr sz="1793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58044" y="4302156"/>
            <a:ext cx="221214" cy="2068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6210713"/>
      </p:ext>
    </p:extLst>
  </p:cSld>
  <p:clrMapOvr>
    <a:masterClrMapping/>
  </p:clrMapOvr>
  <p:transition spd="med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與副標題 - 照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影像"/>
          <p:cNvSpPr>
            <a:spLocks noGrp="1"/>
          </p:cNvSpPr>
          <p:nvPr>
            <p:ph type="pic" idx="13"/>
          </p:nvPr>
        </p:nvSpPr>
        <p:spPr>
          <a:xfrm>
            <a:off x="918743" y="281285"/>
            <a:ext cx="7304485" cy="309035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6" name="大標題文字"/>
          <p:cNvSpPr txBox="1">
            <a:spLocks noGrp="1"/>
          </p:cNvSpPr>
          <p:nvPr>
            <p:ph type="title"/>
          </p:nvPr>
        </p:nvSpPr>
        <p:spPr>
          <a:xfrm>
            <a:off x="250031" y="3603129"/>
            <a:ext cx="8643938" cy="66302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797" cap="all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37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250031" y="4259461"/>
            <a:ext cx="8643938" cy="63624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  <a:defRPr sz="2004">
                <a:solidFill>
                  <a:srgbClr val="525252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  <a:defRPr sz="2004">
                <a:solidFill>
                  <a:srgbClr val="525252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  <a:defRPr sz="2004">
                <a:solidFill>
                  <a:srgbClr val="525252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  <a:defRPr sz="2004">
                <a:solidFill>
                  <a:srgbClr val="525252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  <a:defRPr sz="2004">
                <a:solidFill>
                  <a:srgbClr val="525252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42501" y="4889004"/>
            <a:ext cx="250068" cy="248658"/>
          </a:xfrm>
          <a:prstGeom prst="rect">
            <a:avLst/>
          </a:prstGeom>
        </p:spPr>
        <p:txBody>
          <a:bodyPr/>
          <a:lstStyle>
            <a:lvl1pPr>
              <a:defRPr sz="949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3815474"/>
      </p:ext>
    </p:extLst>
  </p:cSld>
  <p:clrMapOvr>
    <a:masterClrMapping/>
  </p:clrMapOvr>
  <p:transition spd="med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大標題文字"/>
          <p:cNvSpPr txBox="1">
            <a:spLocks noGrp="1"/>
          </p:cNvSpPr>
          <p:nvPr>
            <p:ph type="title"/>
          </p:nvPr>
        </p:nvSpPr>
        <p:spPr>
          <a:xfrm>
            <a:off x="669727" y="234404"/>
            <a:ext cx="7804547" cy="113853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46" name="內文層級一…"/>
          <p:cNvSpPr txBox="1">
            <a:spLocks noGrp="1"/>
          </p:cNvSpPr>
          <p:nvPr>
            <p:ph type="body" idx="1"/>
          </p:nvPr>
        </p:nvSpPr>
        <p:spPr>
          <a:xfrm>
            <a:off x="669727" y="1372940"/>
            <a:ext cx="7804547" cy="3315146"/>
          </a:xfrm>
          <a:prstGeom prst="rect">
            <a:avLst/>
          </a:prstGeom>
        </p:spPr>
        <p:txBody>
          <a:bodyPr/>
          <a:lstStyle>
            <a:lvl1pPr>
              <a:buSzPct val="75000"/>
              <a:defRPr sz="1898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>
              <a:buSzPct val="75000"/>
              <a:defRPr sz="1898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>
              <a:buSzPct val="75000"/>
              <a:defRPr sz="1898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>
              <a:buSzPct val="75000"/>
              <a:defRPr sz="1898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>
              <a:buSzPct val="75000"/>
              <a:defRPr sz="1898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4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34486" y="4878958"/>
            <a:ext cx="266099" cy="248658"/>
          </a:xfrm>
          <a:prstGeom prst="rect">
            <a:avLst/>
          </a:prstGeom>
        </p:spPr>
        <p:txBody>
          <a:bodyPr/>
          <a:lstStyle>
            <a:lvl1pPr>
              <a:defRPr sz="949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3843310"/>
      </p:ext>
    </p:extLst>
  </p:cSld>
  <p:clrMapOvr>
    <a:masterClrMapping/>
  </p:clrMapOvr>
  <p:transition spd="med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大標題文字"/>
          <p:cNvSpPr txBox="1">
            <a:spLocks noGrp="1"/>
          </p:cNvSpPr>
          <p:nvPr>
            <p:ph type="title"/>
          </p:nvPr>
        </p:nvSpPr>
        <p:spPr>
          <a:xfrm>
            <a:off x="666750" y="1289447"/>
            <a:ext cx="7810501" cy="1307307"/>
          </a:xfrm>
          <a:prstGeom prst="rect">
            <a:avLst/>
          </a:prstGeom>
        </p:spPr>
        <p:txBody>
          <a:bodyPr lIns="27093" tIns="27093" rIns="27093" bIns="27093" anchor="b"/>
          <a:lstStyle>
            <a:lvl1pPr defTabSz="309537">
              <a:defRPr sz="4113"/>
            </a:lvl1pPr>
          </a:lstStyle>
          <a:p>
            <a:r>
              <a:t>大標題文字</a:t>
            </a:r>
          </a:p>
        </p:txBody>
      </p:sp>
      <p:sp>
        <p:nvSpPr>
          <p:cNvPr id="155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666750" y="2632472"/>
            <a:ext cx="7810501" cy="446485"/>
          </a:xfrm>
          <a:prstGeom prst="rect">
            <a:avLst/>
          </a:prstGeom>
        </p:spPr>
        <p:txBody>
          <a:bodyPr lIns="27093" tIns="27093" rIns="27093" bIns="27093" anchor="t"/>
          <a:lstStyle>
            <a:lvl1pPr marL="0" indent="0" algn="ctr" defTabSz="309537">
              <a:spcBef>
                <a:spcPts val="0"/>
              </a:spcBef>
              <a:buSzTx/>
              <a:buNone/>
              <a:defRPr sz="2004"/>
            </a:lvl1pPr>
            <a:lvl2pPr marL="0" indent="0" algn="ctr" defTabSz="309537">
              <a:spcBef>
                <a:spcPts val="0"/>
              </a:spcBef>
              <a:buSzTx/>
              <a:buNone/>
              <a:defRPr sz="2004"/>
            </a:lvl2pPr>
            <a:lvl3pPr marL="0" indent="0" algn="ctr" defTabSz="309537">
              <a:spcBef>
                <a:spcPts val="0"/>
              </a:spcBef>
              <a:buSzTx/>
              <a:buNone/>
              <a:defRPr sz="2004"/>
            </a:lvl3pPr>
            <a:lvl4pPr marL="0" indent="0" algn="ctr" defTabSz="309537">
              <a:spcBef>
                <a:spcPts val="0"/>
              </a:spcBef>
              <a:buSzTx/>
              <a:buNone/>
              <a:defRPr sz="2004"/>
            </a:lvl4pPr>
            <a:lvl5pPr marL="0" indent="0" algn="ctr" defTabSz="309537">
              <a:spcBef>
                <a:spcPts val="0"/>
              </a:spcBef>
              <a:buSzTx/>
              <a:buNone/>
              <a:defRPr sz="2004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56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84553" y="4321969"/>
            <a:ext cx="170131" cy="184623"/>
          </a:xfrm>
          <a:prstGeom prst="rect">
            <a:avLst/>
          </a:prstGeom>
        </p:spPr>
        <p:txBody>
          <a:bodyPr lIns="27093" tIns="27093" rIns="27093" bIns="27093"/>
          <a:lstStyle>
            <a:lvl1pPr defTabSz="309537"/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5024961"/>
      </p:ext>
    </p:extLst>
  </p:cSld>
  <p:clrMapOvr>
    <a:masterClrMapping/>
  </p:clrMapOvr>
  <p:transition spd="med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>
            <a:spLocks noGrp="1"/>
          </p:cNvSpPr>
          <p:nvPr>
            <p:ph type="title"/>
          </p:nvPr>
        </p:nvSpPr>
        <p:spPr>
          <a:xfrm>
            <a:off x="892969" y="863947"/>
            <a:ext cx="7358063" cy="1741289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1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92969" y="2658814"/>
            <a:ext cx="7358063" cy="5960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951"/>
            </a:lvl1pPr>
            <a:lvl2pPr marL="0" indent="120541" algn="ctr">
              <a:spcBef>
                <a:spcPts val="0"/>
              </a:spcBef>
              <a:buSzTx/>
              <a:buNone/>
              <a:defRPr sz="1951"/>
            </a:lvl2pPr>
            <a:lvl3pPr marL="0" indent="241082" algn="ctr">
              <a:spcBef>
                <a:spcPts val="0"/>
              </a:spcBef>
              <a:buSzTx/>
              <a:buNone/>
              <a:defRPr sz="1951"/>
            </a:lvl3pPr>
            <a:lvl4pPr marL="0" indent="361622" algn="ctr">
              <a:spcBef>
                <a:spcPts val="0"/>
              </a:spcBef>
              <a:buSzTx/>
              <a:buNone/>
              <a:defRPr sz="1951"/>
            </a:lvl4pPr>
            <a:lvl5pPr marL="0" indent="482163" algn="ctr">
              <a:spcBef>
                <a:spcPts val="0"/>
              </a:spcBef>
              <a:buSzTx/>
              <a:buNone/>
              <a:defRPr sz="1951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952369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49583" y="4878958"/>
            <a:ext cx="235905" cy="233662"/>
          </a:xfrm>
          <a:prstGeom prst="rect">
            <a:avLst/>
          </a:prstGeom>
        </p:spPr>
        <p:txBody>
          <a:bodyPr/>
          <a:lstStyle>
            <a:lvl1pPr defTabSz="366629">
              <a:defRPr sz="1100" cap="none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影像"/>
          <p:cNvSpPr>
            <a:spLocks noGrp="1"/>
          </p:cNvSpPr>
          <p:nvPr>
            <p:ph type="pic" idx="13"/>
          </p:nvPr>
        </p:nvSpPr>
        <p:spPr>
          <a:xfrm>
            <a:off x="1143000" y="354955"/>
            <a:ext cx="6858000" cy="31142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大標題文字"/>
          <p:cNvSpPr txBox="1">
            <a:spLocks noGrp="1"/>
          </p:cNvSpPr>
          <p:nvPr>
            <p:ph type="title"/>
          </p:nvPr>
        </p:nvSpPr>
        <p:spPr>
          <a:xfrm>
            <a:off x="892969" y="3542853"/>
            <a:ext cx="7358063" cy="750094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2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92969" y="4299644"/>
            <a:ext cx="7358063" cy="5960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951"/>
            </a:lvl1pPr>
            <a:lvl2pPr marL="0" indent="120541" algn="ctr">
              <a:spcBef>
                <a:spcPts val="0"/>
              </a:spcBef>
              <a:buSzTx/>
              <a:buNone/>
              <a:defRPr sz="1951"/>
            </a:lvl2pPr>
            <a:lvl3pPr marL="0" indent="241082" algn="ctr">
              <a:spcBef>
                <a:spcPts val="0"/>
              </a:spcBef>
              <a:buSzTx/>
              <a:buNone/>
              <a:defRPr sz="1951"/>
            </a:lvl3pPr>
            <a:lvl4pPr marL="0" indent="361622" algn="ctr">
              <a:spcBef>
                <a:spcPts val="0"/>
              </a:spcBef>
              <a:buSzTx/>
              <a:buNone/>
              <a:defRPr sz="1951"/>
            </a:lvl4pPr>
            <a:lvl5pPr marL="0" indent="482163" algn="ctr">
              <a:spcBef>
                <a:spcPts val="0"/>
              </a:spcBef>
              <a:buSzTx/>
              <a:buNone/>
              <a:defRPr sz="1951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821059"/>
      </p:ext>
    </p:extLst>
  </p:cSld>
  <p:clrMapOvr>
    <a:masterClrMapping/>
  </p:clrMapOvr>
  <p:transition spd="med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大標題文字"/>
          <p:cNvSpPr txBox="1">
            <a:spLocks noGrp="1"/>
          </p:cNvSpPr>
          <p:nvPr>
            <p:ph type="title"/>
          </p:nvPr>
        </p:nvSpPr>
        <p:spPr>
          <a:xfrm>
            <a:off x="892969" y="1701106"/>
            <a:ext cx="7358063" cy="1741289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3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6277706"/>
      </p:ext>
    </p:extLst>
  </p:cSld>
  <p:clrMapOvr>
    <a:masterClrMapping/>
  </p:clrMapOvr>
  <p:transition spd="med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影像"/>
          <p:cNvSpPr>
            <a:spLocks noGrp="1"/>
          </p:cNvSpPr>
          <p:nvPr>
            <p:ph type="pic" sz="half" idx="13"/>
          </p:nvPr>
        </p:nvSpPr>
        <p:spPr>
          <a:xfrm>
            <a:off x="4723805" y="334863"/>
            <a:ext cx="3750469" cy="433313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大標題文字"/>
          <p:cNvSpPr txBox="1">
            <a:spLocks noGrp="1"/>
          </p:cNvSpPr>
          <p:nvPr>
            <p:ph type="title"/>
          </p:nvPr>
        </p:nvSpPr>
        <p:spPr>
          <a:xfrm>
            <a:off x="669726" y="334863"/>
            <a:ext cx="3750469" cy="2102941"/>
          </a:xfrm>
          <a:prstGeom prst="rect">
            <a:avLst/>
          </a:prstGeom>
        </p:spPr>
        <p:txBody>
          <a:bodyPr anchor="b"/>
          <a:lstStyle>
            <a:lvl1pPr>
              <a:defRPr sz="3164"/>
            </a:lvl1pPr>
          </a:lstStyle>
          <a:p>
            <a:r>
              <a:t>大標題文字</a:t>
            </a:r>
          </a:p>
        </p:txBody>
      </p:sp>
      <p:sp>
        <p:nvSpPr>
          <p:cNvPr id="40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669726" y="2491383"/>
            <a:ext cx="3750469" cy="2169914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951"/>
            </a:lvl1pPr>
            <a:lvl2pPr marL="0" indent="120541" algn="ctr">
              <a:spcBef>
                <a:spcPts val="0"/>
              </a:spcBef>
              <a:buSzTx/>
              <a:buNone/>
              <a:defRPr sz="1951"/>
            </a:lvl2pPr>
            <a:lvl3pPr marL="0" indent="241082" algn="ctr">
              <a:spcBef>
                <a:spcPts val="0"/>
              </a:spcBef>
              <a:buSzTx/>
              <a:buNone/>
              <a:defRPr sz="1951"/>
            </a:lvl3pPr>
            <a:lvl4pPr marL="0" indent="361622" algn="ctr">
              <a:spcBef>
                <a:spcPts val="0"/>
              </a:spcBef>
              <a:buSzTx/>
              <a:buNone/>
              <a:defRPr sz="1951"/>
            </a:lvl4pPr>
            <a:lvl5pPr marL="0" indent="482163" algn="ctr">
              <a:spcBef>
                <a:spcPts val="0"/>
              </a:spcBef>
              <a:buSzTx/>
              <a:buNone/>
              <a:defRPr sz="1951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761434"/>
      </p:ext>
    </p:extLst>
  </p:cSld>
  <p:clrMapOvr>
    <a:masterClrMapping/>
  </p:clrMapOvr>
  <p:transition spd="med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7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0640591"/>
      </p:ext>
    </p:extLst>
  </p:cSld>
  <p:clrMapOvr>
    <a:masterClrMapping/>
  </p:clrMapOvr>
  <p:transition spd="med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影像"/>
          <p:cNvSpPr>
            <a:spLocks noGrp="1"/>
          </p:cNvSpPr>
          <p:nvPr>
            <p:ph type="pic" sz="half" idx="13"/>
          </p:nvPr>
        </p:nvSpPr>
        <p:spPr>
          <a:xfrm>
            <a:off x="4723805" y="1366242"/>
            <a:ext cx="3750469" cy="331514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67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669726" y="1366242"/>
            <a:ext cx="3750469" cy="3315146"/>
          </a:xfrm>
          <a:prstGeom prst="rect">
            <a:avLst/>
          </a:prstGeom>
        </p:spPr>
        <p:txBody>
          <a:bodyPr/>
          <a:lstStyle>
            <a:lvl1pPr marL="180811" indent="-180811">
              <a:spcBef>
                <a:spcPts val="1687"/>
              </a:spcBef>
              <a:defRPr sz="1476"/>
            </a:lvl1pPr>
            <a:lvl2pPr marL="361622" indent="-180811">
              <a:spcBef>
                <a:spcPts val="1687"/>
              </a:spcBef>
              <a:defRPr sz="1476"/>
            </a:lvl2pPr>
            <a:lvl3pPr marL="542434" indent="-180811">
              <a:spcBef>
                <a:spcPts val="1687"/>
              </a:spcBef>
              <a:defRPr sz="1476"/>
            </a:lvl3pPr>
            <a:lvl4pPr marL="723245" indent="-180811">
              <a:spcBef>
                <a:spcPts val="1687"/>
              </a:spcBef>
              <a:defRPr sz="1476"/>
            </a:lvl4pPr>
            <a:lvl5pPr marL="904056" indent="-180811">
              <a:spcBef>
                <a:spcPts val="1687"/>
              </a:spcBef>
              <a:defRPr sz="1476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46189" y="4902399"/>
            <a:ext cx="246862" cy="2325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349153"/>
      </p:ext>
    </p:extLst>
  </p:cSld>
  <p:clrMapOvr>
    <a:masterClrMapping/>
  </p:clrMapOvr>
  <p:transition spd="med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內文層級一…"/>
          <p:cNvSpPr txBox="1">
            <a:spLocks noGrp="1"/>
          </p:cNvSpPr>
          <p:nvPr>
            <p:ph type="body" idx="1"/>
          </p:nvPr>
        </p:nvSpPr>
        <p:spPr>
          <a:xfrm>
            <a:off x="669727" y="669727"/>
            <a:ext cx="7804547" cy="3804047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4448877"/>
      </p:ext>
    </p:extLst>
  </p:cSld>
  <p:clrMapOvr>
    <a:masterClrMapping/>
  </p:clrMapOvr>
  <p:transition spd="med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影像"/>
          <p:cNvSpPr>
            <a:spLocks noGrp="1"/>
          </p:cNvSpPr>
          <p:nvPr>
            <p:ph type="pic" sz="quarter" idx="13"/>
          </p:nvPr>
        </p:nvSpPr>
        <p:spPr>
          <a:xfrm>
            <a:off x="4723805" y="2685603"/>
            <a:ext cx="3750469" cy="19890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影像"/>
          <p:cNvSpPr>
            <a:spLocks noGrp="1"/>
          </p:cNvSpPr>
          <p:nvPr>
            <p:ph type="pic" sz="quarter" idx="14"/>
          </p:nvPr>
        </p:nvSpPr>
        <p:spPr>
          <a:xfrm>
            <a:off x="4723805" y="468809"/>
            <a:ext cx="3750469" cy="19890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影像"/>
          <p:cNvSpPr>
            <a:spLocks noGrp="1"/>
          </p:cNvSpPr>
          <p:nvPr>
            <p:ph type="pic" sz="half" idx="15"/>
          </p:nvPr>
        </p:nvSpPr>
        <p:spPr>
          <a:xfrm>
            <a:off x="669726" y="468809"/>
            <a:ext cx="3750469" cy="420588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9680668"/>
      </p:ext>
    </p:extLst>
  </p:cSld>
  <p:clrMapOvr>
    <a:masterClrMapping/>
  </p:clrMapOvr>
  <p:transition spd="med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王大明"/>
          <p:cNvSpPr txBox="1">
            <a:spLocks noGrp="1"/>
          </p:cNvSpPr>
          <p:nvPr>
            <p:ph type="body" sz="quarter" idx="13"/>
          </p:nvPr>
        </p:nvSpPr>
        <p:spPr>
          <a:xfrm>
            <a:off x="892969" y="3355330"/>
            <a:ext cx="7358063" cy="29738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266" i="1"/>
            </a:lvl1pPr>
          </a:lstStyle>
          <a:p>
            <a:r>
              <a:t>–王大明</a:t>
            </a:r>
          </a:p>
        </p:txBody>
      </p:sp>
      <p:sp>
        <p:nvSpPr>
          <p:cNvPr id="94" name="「在此輸入名言語錄。」"/>
          <p:cNvSpPr txBox="1">
            <a:spLocks noGrp="1"/>
          </p:cNvSpPr>
          <p:nvPr>
            <p:ph type="body" sz="quarter" idx="14"/>
          </p:nvPr>
        </p:nvSpPr>
        <p:spPr>
          <a:xfrm>
            <a:off x="892969" y="2223493"/>
            <a:ext cx="7358063" cy="37504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793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「在此輸入名言語錄。」</a:t>
            </a:r>
          </a:p>
        </p:txBody>
      </p:sp>
      <p:sp>
        <p:nvSpPr>
          <p:cNvPr id="9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6907933"/>
      </p:ext>
    </p:extLst>
  </p:cSld>
  <p:clrMapOvr>
    <a:masterClrMapping/>
  </p:clrMapOvr>
  <p:transition spd="med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影像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6816327"/>
      </p:ext>
    </p:extLst>
  </p:cSld>
  <p:clrMapOvr>
    <a:masterClrMapping/>
  </p:clrMapOvr>
  <p:transition spd="med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094731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大標題文字"/>
          <p:cNvSpPr txBox="1">
            <a:spLocks noGrp="1"/>
          </p:cNvSpPr>
          <p:nvPr>
            <p:ph type="title"/>
          </p:nvPr>
        </p:nvSpPr>
        <p:spPr>
          <a:xfrm>
            <a:off x="669727" y="234404"/>
            <a:ext cx="7804547" cy="1138535"/>
          </a:xfrm>
          <a:prstGeom prst="rect">
            <a:avLst/>
          </a:prstGeom>
        </p:spPr>
        <p:txBody>
          <a:bodyPr anchor="ctr"/>
          <a:lstStyle>
            <a:lvl1pPr defTabSz="366629">
              <a:defRPr sz="5000" cap="none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8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49583" y="4878958"/>
            <a:ext cx="235905" cy="233662"/>
          </a:xfrm>
          <a:prstGeom prst="rect">
            <a:avLst/>
          </a:prstGeom>
        </p:spPr>
        <p:txBody>
          <a:bodyPr/>
          <a:lstStyle>
            <a:lvl1pPr defTabSz="366629">
              <a:defRPr sz="1100" cap="none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pter Header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矩形"/>
          <p:cNvSpPr/>
          <p:nvPr/>
        </p:nvSpPr>
        <p:spPr>
          <a:xfrm>
            <a:off x="1918" y="1876040"/>
            <a:ext cx="9140164" cy="1391420"/>
          </a:xfrm>
          <a:prstGeom prst="rect">
            <a:avLst/>
          </a:prstGeom>
          <a:solidFill>
            <a:srgbClr val="89D2E0"/>
          </a:solidFill>
          <a:ln w="12700">
            <a:miter lim="400000"/>
          </a:ln>
        </p:spPr>
        <p:txBody>
          <a:bodyPr lIns="14287" tIns="14287" rIns="14287" bIns="14287" anchor="ctr"/>
          <a:lstStyle/>
          <a:p>
            <a:pPr defTabSz="309537">
              <a:defRPr sz="2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6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8" name="大標題文字"/>
          <p:cNvSpPr txBox="1">
            <a:spLocks noGrp="1"/>
          </p:cNvSpPr>
          <p:nvPr>
            <p:ph type="title"/>
          </p:nvPr>
        </p:nvSpPr>
        <p:spPr>
          <a:xfrm>
            <a:off x="666750" y="1918097"/>
            <a:ext cx="7810501" cy="1307307"/>
          </a:xfrm>
          <a:prstGeom prst="rect">
            <a:avLst/>
          </a:prstGeom>
        </p:spPr>
        <p:txBody>
          <a:bodyPr lIns="27093" tIns="27093" rIns="27093" bIns="27093"/>
          <a:lstStyle>
            <a:lvl1pPr defTabSz="309537">
              <a:defRPr sz="4113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1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70126" y="4321968"/>
            <a:ext cx="198985" cy="184623"/>
          </a:xfrm>
          <a:prstGeom prst="rect">
            <a:avLst/>
          </a:prstGeom>
        </p:spPr>
        <p:txBody>
          <a:bodyPr lIns="27093" tIns="27093" rIns="27093" bIns="27093"/>
          <a:lstStyle>
            <a:lvl1pPr defTabSz="309537"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1019044"/>
      </p:ext>
    </p:extLst>
  </p:cSld>
  <p:clrMapOvr>
    <a:masterClrMapping/>
  </p:clrMapOvr>
  <p:transition spd="med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大標題文字"/>
          <p:cNvSpPr txBox="1">
            <a:spLocks noGrp="1"/>
          </p:cNvSpPr>
          <p:nvPr>
            <p:ph type="title"/>
          </p:nvPr>
        </p:nvSpPr>
        <p:spPr>
          <a:xfrm>
            <a:off x="1645294" y="818740"/>
            <a:ext cx="5853412" cy="853902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4113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27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1645294" y="1672642"/>
            <a:ext cx="5853412" cy="2486360"/>
          </a:xfrm>
          <a:prstGeom prst="rect">
            <a:avLst/>
          </a:prstGeom>
        </p:spPr>
        <p:txBody>
          <a:bodyPr lIns="38100" tIns="38100" rIns="38100" bIns="38100"/>
          <a:lstStyle>
            <a:lvl1pPr marL="221363" indent="-221363">
              <a:buSzPct val="75000"/>
              <a:defRPr sz="1793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455748" indent="-221363">
              <a:buSzPct val="75000"/>
              <a:defRPr sz="1793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690133" indent="-221363">
              <a:buSzPct val="75000"/>
              <a:defRPr sz="1793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924518" indent="-221363">
              <a:buSzPct val="75000"/>
              <a:defRPr sz="1793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1158903" indent="-221363">
              <a:buSzPct val="75000"/>
              <a:defRPr sz="1793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58044" y="4302156"/>
            <a:ext cx="221214" cy="206851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7565013"/>
      </p:ext>
    </p:extLst>
  </p:cSld>
  <p:clrMapOvr>
    <a:masterClrMapping/>
  </p:clrMapOvr>
  <p:transition spd="med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與副標題 - 照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影像"/>
          <p:cNvSpPr>
            <a:spLocks noGrp="1"/>
          </p:cNvSpPr>
          <p:nvPr>
            <p:ph type="pic" idx="13"/>
          </p:nvPr>
        </p:nvSpPr>
        <p:spPr>
          <a:xfrm>
            <a:off x="918743" y="281285"/>
            <a:ext cx="7304485" cy="309035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6" name="大標題文字"/>
          <p:cNvSpPr txBox="1">
            <a:spLocks noGrp="1"/>
          </p:cNvSpPr>
          <p:nvPr>
            <p:ph type="title"/>
          </p:nvPr>
        </p:nvSpPr>
        <p:spPr>
          <a:xfrm>
            <a:off x="250031" y="3603129"/>
            <a:ext cx="8643938" cy="66302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797" cap="all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37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250031" y="4259461"/>
            <a:ext cx="8643938" cy="63624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  <a:defRPr sz="2004">
                <a:solidFill>
                  <a:srgbClr val="525252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  <a:defRPr sz="2004">
                <a:solidFill>
                  <a:srgbClr val="525252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  <a:defRPr sz="2004">
                <a:solidFill>
                  <a:srgbClr val="525252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  <a:defRPr sz="2004">
                <a:solidFill>
                  <a:srgbClr val="525252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  <a:defRPr sz="2004">
                <a:solidFill>
                  <a:srgbClr val="525252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42501" y="4889004"/>
            <a:ext cx="250068" cy="248658"/>
          </a:xfrm>
          <a:prstGeom prst="rect">
            <a:avLst/>
          </a:prstGeom>
        </p:spPr>
        <p:txBody>
          <a:bodyPr/>
          <a:lstStyle>
            <a:lvl1pPr>
              <a:defRPr sz="949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7948339"/>
      </p:ext>
    </p:extLst>
  </p:cSld>
  <p:clrMapOvr>
    <a:masterClrMapping/>
  </p:clrMapOvr>
  <p:transition spd="med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大標題文字"/>
          <p:cNvSpPr txBox="1">
            <a:spLocks noGrp="1"/>
          </p:cNvSpPr>
          <p:nvPr>
            <p:ph type="title"/>
          </p:nvPr>
        </p:nvSpPr>
        <p:spPr>
          <a:xfrm>
            <a:off x="669727" y="234404"/>
            <a:ext cx="7804547" cy="113853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46" name="內文層級一…"/>
          <p:cNvSpPr txBox="1">
            <a:spLocks noGrp="1"/>
          </p:cNvSpPr>
          <p:nvPr>
            <p:ph type="body" idx="1"/>
          </p:nvPr>
        </p:nvSpPr>
        <p:spPr>
          <a:xfrm>
            <a:off x="669727" y="1372940"/>
            <a:ext cx="7804547" cy="3315146"/>
          </a:xfrm>
          <a:prstGeom prst="rect">
            <a:avLst/>
          </a:prstGeom>
        </p:spPr>
        <p:txBody>
          <a:bodyPr/>
          <a:lstStyle>
            <a:lvl1pPr>
              <a:buSzPct val="75000"/>
              <a:defRPr sz="1898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>
              <a:buSzPct val="75000"/>
              <a:defRPr sz="1898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>
              <a:buSzPct val="75000"/>
              <a:defRPr sz="1898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>
              <a:buSzPct val="75000"/>
              <a:defRPr sz="1898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>
              <a:buSzPct val="75000"/>
              <a:defRPr sz="1898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4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34486" y="4878958"/>
            <a:ext cx="266099" cy="248658"/>
          </a:xfrm>
          <a:prstGeom prst="rect">
            <a:avLst/>
          </a:prstGeom>
        </p:spPr>
        <p:txBody>
          <a:bodyPr/>
          <a:lstStyle>
            <a:lvl1pPr>
              <a:defRPr sz="949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0849540"/>
      </p:ext>
    </p:extLst>
  </p:cSld>
  <p:clrMapOvr>
    <a:masterClrMapping/>
  </p:clrMapOvr>
  <p:transition spd="med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大標題文字"/>
          <p:cNvSpPr txBox="1">
            <a:spLocks noGrp="1"/>
          </p:cNvSpPr>
          <p:nvPr>
            <p:ph type="title"/>
          </p:nvPr>
        </p:nvSpPr>
        <p:spPr>
          <a:xfrm>
            <a:off x="666750" y="1289447"/>
            <a:ext cx="7810501" cy="1307307"/>
          </a:xfrm>
          <a:prstGeom prst="rect">
            <a:avLst/>
          </a:prstGeom>
        </p:spPr>
        <p:txBody>
          <a:bodyPr lIns="27093" tIns="27093" rIns="27093" bIns="27093" anchor="b"/>
          <a:lstStyle>
            <a:lvl1pPr defTabSz="309537">
              <a:defRPr sz="4113"/>
            </a:lvl1pPr>
          </a:lstStyle>
          <a:p>
            <a:r>
              <a:t>大標題文字</a:t>
            </a:r>
          </a:p>
        </p:txBody>
      </p:sp>
      <p:sp>
        <p:nvSpPr>
          <p:cNvPr id="155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666750" y="2632472"/>
            <a:ext cx="7810501" cy="446485"/>
          </a:xfrm>
          <a:prstGeom prst="rect">
            <a:avLst/>
          </a:prstGeom>
        </p:spPr>
        <p:txBody>
          <a:bodyPr lIns="27093" tIns="27093" rIns="27093" bIns="27093" anchor="t"/>
          <a:lstStyle>
            <a:lvl1pPr marL="0" indent="0" algn="ctr" defTabSz="309537">
              <a:spcBef>
                <a:spcPts val="0"/>
              </a:spcBef>
              <a:buSzTx/>
              <a:buNone/>
              <a:defRPr sz="2004"/>
            </a:lvl1pPr>
            <a:lvl2pPr marL="0" indent="0" algn="ctr" defTabSz="309537">
              <a:spcBef>
                <a:spcPts val="0"/>
              </a:spcBef>
              <a:buSzTx/>
              <a:buNone/>
              <a:defRPr sz="2004"/>
            </a:lvl2pPr>
            <a:lvl3pPr marL="0" indent="0" algn="ctr" defTabSz="309537">
              <a:spcBef>
                <a:spcPts val="0"/>
              </a:spcBef>
              <a:buSzTx/>
              <a:buNone/>
              <a:defRPr sz="2004"/>
            </a:lvl3pPr>
            <a:lvl4pPr marL="0" indent="0" algn="ctr" defTabSz="309537">
              <a:spcBef>
                <a:spcPts val="0"/>
              </a:spcBef>
              <a:buSzTx/>
              <a:buNone/>
              <a:defRPr sz="2004"/>
            </a:lvl4pPr>
            <a:lvl5pPr marL="0" indent="0" algn="ctr" defTabSz="309537">
              <a:spcBef>
                <a:spcPts val="0"/>
              </a:spcBef>
              <a:buSzTx/>
              <a:buNone/>
              <a:defRPr sz="2004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56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84553" y="4321969"/>
            <a:ext cx="170131" cy="184623"/>
          </a:xfrm>
          <a:prstGeom prst="rect">
            <a:avLst/>
          </a:prstGeom>
        </p:spPr>
        <p:txBody>
          <a:bodyPr lIns="27093" tIns="27093" rIns="27093" bIns="27093"/>
          <a:lstStyle>
            <a:lvl1pPr defTabSz="309537"/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8073901"/>
      </p:ext>
    </p:extLst>
  </p:cSld>
  <p:clrMapOvr>
    <a:masterClrMapping/>
  </p:clrMapOvr>
  <p:transition spd="med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標題投影片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337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350"/>
            </a:lvl1pPr>
            <a:lvl2pPr lvl="1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125"/>
            </a:lvl2pPr>
            <a:lvl3pPr lvl="2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012"/>
            </a:lvl3pPr>
            <a:lvl4pPr lvl="3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900"/>
            </a:lvl4pPr>
            <a:lvl5pPr lvl="4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900"/>
            </a:lvl5pPr>
            <a:lvl6pPr lvl="5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900"/>
            </a:lvl6pPr>
            <a:lvl7pPr lvl="6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900"/>
            </a:lvl7pPr>
            <a:lvl8pPr lvl="7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900"/>
            </a:lvl8pPr>
            <a:lvl9pPr lvl="8" algn="ctr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9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5143811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257162" lvl="0" indent="-192871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514323" lvl="1" indent="-19287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771485" lvl="2" indent="-19287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028647" lvl="3" indent="-19287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285808" lvl="4" indent="-19287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542970" lvl="5" indent="-19287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1800132" lvl="6" indent="-19287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057294" lvl="7" indent="-19287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314455" lvl="8" indent="-19287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6017311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章節標題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337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257162" lvl="0" indent="-128581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1350">
                <a:solidFill>
                  <a:srgbClr val="888888"/>
                </a:solidFill>
              </a:defRPr>
            </a:lvl1pPr>
            <a:lvl2pPr marL="514323" lvl="1" indent="-1285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125">
                <a:solidFill>
                  <a:srgbClr val="888888"/>
                </a:solidFill>
              </a:defRPr>
            </a:lvl2pPr>
            <a:lvl3pPr marL="771485" lvl="2" indent="-1285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012">
                <a:solidFill>
                  <a:srgbClr val="888888"/>
                </a:solidFill>
              </a:defRPr>
            </a:lvl3pPr>
            <a:lvl4pPr marL="1028647" lvl="3" indent="-1285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900">
                <a:solidFill>
                  <a:srgbClr val="888888"/>
                </a:solidFill>
              </a:defRPr>
            </a:lvl4pPr>
            <a:lvl5pPr marL="1285808" lvl="4" indent="-1285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900">
                <a:solidFill>
                  <a:srgbClr val="888888"/>
                </a:solidFill>
              </a:defRPr>
            </a:lvl5pPr>
            <a:lvl6pPr marL="1542970" lvl="5" indent="-1285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900">
                <a:solidFill>
                  <a:srgbClr val="888888"/>
                </a:solidFill>
              </a:defRPr>
            </a:lvl6pPr>
            <a:lvl7pPr marL="1800132" lvl="6" indent="-1285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900">
                <a:solidFill>
                  <a:srgbClr val="888888"/>
                </a:solidFill>
              </a:defRPr>
            </a:lvl7pPr>
            <a:lvl8pPr marL="2057294" lvl="7" indent="-1285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900">
                <a:solidFill>
                  <a:srgbClr val="888888"/>
                </a:solidFill>
              </a:defRPr>
            </a:lvl8pPr>
            <a:lvl9pPr marL="2314455" lvl="8" indent="-1285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9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7302715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兩項物件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257162" lvl="0" indent="-192871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514323" lvl="1" indent="-19287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771485" lvl="2" indent="-19287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028647" lvl="3" indent="-19287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285808" lvl="4" indent="-19287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542970" lvl="5" indent="-19287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1800132" lvl="6" indent="-19287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057294" lvl="7" indent="-19287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314455" lvl="8" indent="-19287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629150" y="1369218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257162" lvl="0" indent="-192871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514323" lvl="1" indent="-19287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771485" lvl="2" indent="-19287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028647" lvl="3" indent="-19287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285808" lvl="4" indent="-19287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542970" lvl="5" indent="-19287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1800132" lvl="6" indent="-19287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057294" lvl="7" indent="-19287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314455" lvl="8" indent="-19287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2442490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比對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629841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257162" lvl="0" indent="-128581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350" b="1"/>
            </a:lvl1pPr>
            <a:lvl2pPr marL="514323" lvl="1" indent="-1285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125" b="1"/>
            </a:lvl2pPr>
            <a:lvl3pPr marL="771485" lvl="2" indent="-1285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012" b="1"/>
            </a:lvl3pPr>
            <a:lvl4pPr marL="1028647" lvl="3" indent="-1285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900" b="1"/>
            </a:lvl4pPr>
            <a:lvl5pPr marL="1285808" lvl="4" indent="-1285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900" b="1"/>
            </a:lvl5pPr>
            <a:lvl6pPr marL="1542970" lvl="5" indent="-1285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900" b="1"/>
            </a:lvl6pPr>
            <a:lvl7pPr marL="1800132" lvl="6" indent="-1285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900" b="1"/>
            </a:lvl7pPr>
            <a:lvl8pPr marL="2057294" lvl="7" indent="-1285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900" b="1"/>
            </a:lvl8pPr>
            <a:lvl9pPr marL="2314455" lvl="8" indent="-1285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9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257162" lvl="0" indent="-192871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514323" lvl="1" indent="-19287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771485" lvl="2" indent="-19287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028647" lvl="3" indent="-19287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285808" lvl="4" indent="-19287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542970" lvl="5" indent="-19287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1800132" lvl="6" indent="-19287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057294" lvl="7" indent="-19287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314455" lvl="8" indent="-19287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257162" lvl="0" indent="-128581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350" b="1"/>
            </a:lvl1pPr>
            <a:lvl2pPr marL="514323" lvl="1" indent="-1285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125" b="1"/>
            </a:lvl2pPr>
            <a:lvl3pPr marL="771485" lvl="2" indent="-1285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012" b="1"/>
            </a:lvl3pPr>
            <a:lvl4pPr marL="1028647" lvl="3" indent="-1285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900" b="1"/>
            </a:lvl4pPr>
            <a:lvl5pPr marL="1285808" lvl="4" indent="-1285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900" b="1"/>
            </a:lvl5pPr>
            <a:lvl6pPr marL="1542970" lvl="5" indent="-1285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900" b="1"/>
            </a:lvl6pPr>
            <a:lvl7pPr marL="1800132" lvl="6" indent="-1285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900" b="1"/>
            </a:lvl7pPr>
            <a:lvl8pPr marL="2057294" lvl="7" indent="-1285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900" b="1"/>
            </a:lvl8pPr>
            <a:lvl9pPr marL="2314455" lvl="8" indent="-1285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9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257162" lvl="0" indent="-192871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514323" lvl="1" indent="-19287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771485" lvl="2" indent="-19287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028647" lvl="3" indent="-19287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285808" lvl="4" indent="-19287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542970" lvl="5" indent="-19287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1800132" lvl="6" indent="-19287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057294" lvl="7" indent="-19287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314455" lvl="8" indent="-19287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72770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大標題文字"/>
          <p:cNvSpPr txBox="1">
            <a:spLocks noGrp="1"/>
          </p:cNvSpPr>
          <p:nvPr>
            <p:ph type="title"/>
          </p:nvPr>
        </p:nvSpPr>
        <p:spPr>
          <a:xfrm>
            <a:off x="669727" y="234404"/>
            <a:ext cx="7804547" cy="1138535"/>
          </a:xfrm>
          <a:prstGeom prst="rect">
            <a:avLst/>
          </a:prstGeom>
        </p:spPr>
        <p:txBody>
          <a:bodyPr anchor="ctr"/>
          <a:lstStyle>
            <a:lvl1pPr defTabSz="366629">
              <a:defRPr sz="5000" cap="none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大標題文字</a:t>
            </a:r>
          </a:p>
        </p:txBody>
      </p:sp>
      <p:sp>
        <p:nvSpPr>
          <p:cNvPr id="215" name="內文層級一…"/>
          <p:cNvSpPr txBox="1">
            <a:spLocks noGrp="1"/>
          </p:cNvSpPr>
          <p:nvPr>
            <p:ph type="body" idx="1"/>
          </p:nvPr>
        </p:nvSpPr>
        <p:spPr>
          <a:xfrm>
            <a:off x="669727" y="1372940"/>
            <a:ext cx="7804547" cy="3315146"/>
          </a:xfrm>
          <a:prstGeom prst="rect">
            <a:avLst/>
          </a:prstGeom>
        </p:spPr>
        <p:txBody>
          <a:bodyPr anchor="ctr"/>
          <a:lstStyle>
            <a:lvl1pPr marL="278957" indent="-278957" defTabSz="366629">
              <a:spcBef>
                <a:spcPts val="2636"/>
              </a:spcBef>
              <a:buClrTx/>
              <a:defRPr sz="23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557914" indent="-278957" defTabSz="366629">
              <a:spcBef>
                <a:spcPts val="2636"/>
              </a:spcBef>
              <a:buClrTx/>
              <a:defRPr sz="23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836871" indent="-278957" defTabSz="366629">
              <a:spcBef>
                <a:spcPts val="2636"/>
              </a:spcBef>
              <a:buClrTx/>
              <a:defRPr sz="23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115828" indent="-278957" defTabSz="366629">
              <a:spcBef>
                <a:spcPts val="2636"/>
              </a:spcBef>
              <a:buClrTx/>
              <a:defRPr sz="23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1394785" indent="-278957" defTabSz="366629">
              <a:spcBef>
                <a:spcPts val="2636"/>
              </a:spcBef>
              <a:buClrTx/>
              <a:defRPr sz="23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16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49583" y="4878958"/>
            <a:ext cx="235905" cy="233662"/>
          </a:xfrm>
          <a:prstGeom prst="rect">
            <a:avLst/>
          </a:prstGeom>
        </p:spPr>
        <p:txBody>
          <a:bodyPr/>
          <a:lstStyle>
            <a:lvl1pPr defTabSz="366629">
              <a:defRPr sz="1100" cap="none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只有標題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5505851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空白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1661181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含標題的內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257162" lvl="0" indent="-242875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1800"/>
            </a:lvl1pPr>
            <a:lvl2pPr marL="514323" lvl="1" indent="-228588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1575"/>
            </a:lvl2pPr>
            <a:lvl3pPr marL="771485" lvl="2" indent="-214302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350"/>
            </a:lvl3pPr>
            <a:lvl4pPr marL="1028647" lvl="3" indent="-20001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125"/>
            </a:lvl4pPr>
            <a:lvl5pPr marL="1285808" lvl="4" indent="-20001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125"/>
            </a:lvl5pPr>
            <a:lvl6pPr marL="1542970" lvl="5" indent="-20001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125"/>
            </a:lvl6pPr>
            <a:lvl7pPr marL="1800132" lvl="6" indent="-20001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125"/>
            </a:lvl7pPr>
            <a:lvl8pPr marL="2057294" lvl="7" indent="-20001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125"/>
            </a:lvl8pPr>
            <a:lvl9pPr marL="2314455" lvl="8" indent="-200015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125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257162" lvl="0" indent="-128581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900"/>
            </a:lvl1pPr>
            <a:lvl2pPr marL="514323" lvl="1" indent="-1285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787"/>
            </a:lvl2pPr>
            <a:lvl3pPr marL="771485" lvl="2" indent="-1285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675"/>
            </a:lvl3pPr>
            <a:lvl4pPr marL="1028647" lvl="3" indent="-1285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563"/>
            </a:lvl4pPr>
            <a:lvl5pPr marL="1285808" lvl="4" indent="-1285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563"/>
            </a:lvl5pPr>
            <a:lvl6pPr marL="1542970" lvl="5" indent="-1285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563"/>
            </a:lvl6pPr>
            <a:lvl7pPr marL="1800132" lvl="6" indent="-1285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563"/>
            </a:lvl7pPr>
            <a:lvl8pPr marL="2057294" lvl="7" indent="-1285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563"/>
            </a:lvl8pPr>
            <a:lvl9pPr marL="2314455" lvl="8" indent="-1285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563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606957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含標題的圖片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5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1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1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1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1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1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1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257162" lvl="0" indent="-128581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900"/>
            </a:lvl1pPr>
            <a:lvl2pPr marL="514323" lvl="1" indent="-1285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787"/>
            </a:lvl2pPr>
            <a:lvl3pPr marL="771485" lvl="2" indent="-1285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675"/>
            </a:lvl3pPr>
            <a:lvl4pPr marL="1028647" lvl="3" indent="-1285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563"/>
            </a:lvl4pPr>
            <a:lvl5pPr marL="1285808" lvl="4" indent="-1285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563"/>
            </a:lvl5pPr>
            <a:lvl6pPr marL="1542970" lvl="5" indent="-1285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563"/>
            </a:lvl6pPr>
            <a:lvl7pPr marL="1800132" lvl="6" indent="-1285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563"/>
            </a:lvl7pPr>
            <a:lvl8pPr marL="2057294" lvl="7" indent="-1285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563"/>
            </a:lvl8pPr>
            <a:lvl9pPr marL="2314455" lvl="8" indent="-12858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563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2641805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標題及直排文字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80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257162" lvl="0" indent="-192871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514323" lvl="1" indent="-19287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771485" lvl="2" indent="-19287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028647" lvl="3" indent="-19287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285808" lvl="4" indent="-19287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542970" lvl="5" indent="-19287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1800132" lvl="6" indent="-19287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057294" lvl="7" indent="-19287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314455" lvl="8" indent="-19287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9730526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直排標題及文字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5350074" y="1467445"/>
            <a:ext cx="435887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349574" y="-447080"/>
            <a:ext cx="435887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257162" lvl="0" indent="-192871" algn="l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514323" lvl="1" indent="-19287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771485" lvl="2" indent="-19287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028647" lvl="3" indent="-19287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285808" lvl="4" indent="-19287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1542970" lvl="5" indent="-19287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1800132" lvl="6" indent="-19287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057294" lvl="7" indent="-19287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314455" lvl="8" indent="-192871" algn="l">
              <a:lnSpc>
                <a:spcPct val="9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3163504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>
            <a:spLocks noGrp="1"/>
          </p:cNvSpPr>
          <p:nvPr>
            <p:ph type="title"/>
          </p:nvPr>
        </p:nvSpPr>
        <p:spPr>
          <a:xfrm>
            <a:off x="892969" y="863947"/>
            <a:ext cx="7358063" cy="1741289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1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92969" y="2658814"/>
            <a:ext cx="7358063" cy="5960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951"/>
            </a:lvl1pPr>
            <a:lvl2pPr marL="0" indent="0" algn="ctr">
              <a:spcBef>
                <a:spcPts val="0"/>
              </a:spcBef>
              <a:buSzTx/>
              <a:buNone/>
              <a:defRPr sz="1951"/>
            </a:lvl2pPr>
            <a:lvl3pPr marL="0" indent="0" algn="ctr">
              <a:spcBef>
                <a:spcPts val="0"/>
              </a:spcBef>
              <a:buSzTx/>
              <a:buNone/>
              <a:defRPr sz="1951"/>
            </a:lvl3pPr>
            <a:lvl4pPr marL="0" indent="0" algn="ctr">
              <a:spcBef>
                <a:spcPts val="0"/>
              </a:spcBef>
              <a:buSzTx/>
              <a:buNone/>
              <a:defRPr sz="1951"/>
            </a:lvl4pPr>
            <a:lvl5pPr marL="0" indent="0" algn="ctr">
              <a:spcBef>
                <a:spcPts val="0"/>
              </a:spcBef>
              <a:buSzTx/>
              <a:buNone/>
              <a:defRPr sz="1951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3465374"/>
      </p:ext>
    </p:extLst>
  </p:cSld>
  <p:clrMapOvr>
    <a:masterClrMapping/>
  </p:clrMapOvr>
  <p:transition spd="med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影像"/>
          <p:cNvSpPr>
            <a:spLocks noGrp="1"/>
          </p:cNvSpPr>
          <p:nvPr>
            <p:ph type="pic" idx="13"/>
          </p:nvPr>
        </p:nvSpPr>
        <p:spPr>
          <a:xfrm>
            <a:off x="1143000" y="354955"/>
            <a:ext cx="6858000" cy="31142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大標題文字"/>
          <p:cNvSpPr txBox="1">
            <a:spLocks noGrp="1"/>
          </p:cNvSpPr>
          <p:nvPr>
            <p:ph type="title"/>
          </p:nvPr>
        </p:nvSpPr>
        <p:spPr>
          <a:xfrm>
            <a:off x="892969" y="3542853"/>
            <a:ext cx="7358063" cy="750094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2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92969" y="4299644"/>
            <a:ext cx="7358063" cy="5960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951"/>
            </a:lvl1pPr>
            <a:lvl2pPr marL="0" indent="0" algn="ctr">
              <a:spcBef>
                <a:spcPts val="0"/>
              </a:spcBef>
              <a:buSzTx/>
              <a:buNone/>
              <a:defRPr sz="1951"/>
            </a:lvl2pPr>
            <a:lvl3pPr marL="0" indent="0" algn="ctr">
              <a:spcBef>
                <a:spcPts val="0"/>
              </a:spcBef>
              <a:buSzTx/>
              <a:buNone/>
              <a:defRPr sz="1951"/>
            </a:lvl3pPr>
            <a:lvl4pPr marL="0" indent="0" algn="ctr">
              <a:spcBef>
                <a:spcPts val="0"/>
              </a:spcBef>
              <a:buSzTx/>
              <a:buNone/>
              <a:defRPr sz="1951"/>
            </a:lvl4pPr>
            <a:lvl5pPr marL="0" indent="0" algn="ctr">
              <a:spcBef>
                <a:spcPts val="0"/>
              </a:spcBef>
              <a:buSzTx/>
              <a:buNone/>
              <a:defRPr sz="1951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267928"/>
      </p:ext>
    </p:extLst>
  </p:cSld>
  <p:clrMapOvr>
    <a:masterClrMapping/>
  </p:clrMapOvr>
  <p:transition spd="med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大標題文字"/>
          <p:cNvSpPr txBox="1">
            <a:spLocks noGrp="1"/>
          </p:cNvSpPr>
          <p:nvPr>
            <p:ph type="title"/>
          </p:nvPr>
        </p:nvSpPr>
        <p:spPr>
          <a:xfrm>
            <a:off x="892969" y="1701106"/>
            <a:ext cx="7358063" cy="1741289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3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0288973"/>
      </p:ext>
    </p:extLst>
  </p:cSld>
  <p:clrMapOvr>
    <a:masterClrMapping/>
  </p:clrMapOvr>
  <p:transition spd="med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影像"/>
          <p:cNvSpPr>
            <a:spLocks noGrp="1"/>
          </p:cNvSpPr>
          <p:nvPr>
            <p:ph type="pic" sz="half" idx="13"/>
          </p:nvPr>
        </p:nvSpPr>
        <p:spPr>
          <a:xfrm>
            <a:off x="4723805" y="334863"/>
            <a:ext cx="3750469" cy="433313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大標題文字"/>
          <p:cNvSpPr txBox="1">
            <a:spLocks noGrp="1"/>
          </p:cNvSpPr>
          <p:nvPr>
            <p:ph type="title"/>
          </p:nvPr>
        </p:nvSpPr>
        <p:spPr>
          <a:xfrm>
            <a:off x="669726" y="334863"/>
            <a:ext cx="3750469" cy="2102941"/>
          </a:xfrm>
          <a:prstGeom prst="rect">
            <a:avLst/>
          </a:prstGeom>
        </p:spPr>
        <p:txBody>
          <a:bodyPr anchor="b"/>
          <a:lstStyle>
            <a:lvl1pPr>
              <a:defRPr sz="3164"/>
            </a:lvl1pPr>
          </a:lstStyle>
          <a:p>
            <a:r>
              <a:t>大標題文字</a:t>
            </a:r>
          </a:p>
        </p:txBody>
      </p:sp>
      <p:sp>
        <p:nvSpPr>
          <p:cNvPr id="40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669726" y="2491383"/>
            <a:ext cx="3750469" cy="2169914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951"/>
            </a:lvl1pPr>
            <a:lvl2pPr marL="0" indent="0" algn="ctr">
              <a:spcBef>
                <a:spcPts val="0"/>
              </a:spcBef>
              <a:buSzTx/>
              <a:buNone/>
              <a:defRPr sz="1951"/>
            </a:lvl2pPr>
            <a:lvl3pPr marL="0" indent="0" algn="ctr">
              <a:spcBef>
                <a:spcPts val="0"/>
              </a:spcBef>
              <a:buSzTx/>
              <a:buNone/>
              <a:defRPr sz="1951"/>
            </a:lvl3pPr>
            <a:lvl4pPr marL="0" indent="0" algn="ctr">
              <a:spcBef>
                <a:spcPts val="0"/>
              </a:spcBef>
              <a:buSzTx/>
              <a:buNone/>
              <a:defRPr sz="1951"/>
            </a:lvl4pPr>
            <a:lvl5pPr marL="0" indent="0" algn="ctr">
              <a:spcBef>
                <a:spcPts val="0"/>
              </a:spcBef>
              <a:buSzTx/>
              <a:buNone/>
              <a:defRPr sz="1951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2668614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大標題文字"/>
          <p:cNvSpPr txBox="1">
            <a:spLocks noGrp="1"/>
          </p:cNvSpPr>
          <p:nvPr>
            <p:ph type="title"/>
          </p:nvPr>
        </p:nvSpPr>
        <p:spPr>
          <a:xfrm>
            <a:off x="750095" y="80368"/>
            <a:ext cx="7625953" cy="110504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defTabSz="366629">
              <a:defRPr sz="4100" cap="none" spc="0">
                <a:solidFill>
                  <a:srgbClr val="FFFFFF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大標題文字</a:t>
            </a:r>
          </a:p>
        </p:txBody>
      </p:sp>
      <p:sp>
        <p:nvSpPr>
          <p:cNvPr id="234" name="內文層級一…"/>
          <p:cNvSpPr txBox="1">
            <a:spLocks noGrp="1"/>
          </p:cNvSpPr>
          <p:nvPr>
            <p:ph type="body" idx="1"/>
          </p:nvPr>
        </p:nvSpPr>
        <p:spPr>
          <a:xfrm>
            <a:off x="750095" y="1326058"/>
            <a:ext cx="7625953" cy="32213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437485" indent="-270111" defTabSz="366629">
              <a:spcBef>
                <a:spcPts val="2009"/>
              </a:spcBef>
              <a:buClrTx/>
              <a:buSzPct val="120000"/>
              <a:defRPr sz="2100" spc="0">
                <a:solidFill>
                  <a:srgbClr val="FFFFFF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  <a:lvl2pPr marL="695603" indent="-270111" defTabSz="366629">
              <a:spcBef>
                <a:spcPts val="2009"/>
              </a:spcBef>
              <a:buClrTx/>
              <a:buSzPct val="120000"/>
              <a:defRPr sz="2100" spc="0">
                <a:solidFill>
                  <a:srgbClr val="FFFFFF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2pPr>
            <a:lvl3pPr marL="944672" indent="-270111" defTabSz="366629">
              <a:spcBef>
                <a:spcPts val="2009"/>
              </a:spcBef>
              <a:buClrTx/>
              <a:buSzPct val="120000"/>
              <a:defRPr sz="2100" spc="0">
                <a:solidFill>
                  <a:srgbClr val="FFFFFF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3pPr>
            <a:lvl4pPr marL="1202043" indent="-270111" defTabSz="366629">
              <a:spcBef>
                <a:spcPts val="2009"/>
              </a:spcBef>
              <a:buClrTx/>
              <a:buSzPct val="120000"/>
              <a:defRPr sz="2100" spc="0">
                <a:solidFill>
                  <a:srgbClr val="FFFFFF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4pPr>
            <a:lvl5pPr marL="1457670" indent="-270111" defTabSz="366629">
              <a:spcBef>
                <a:spcPts val="2009"/>
              </a:spcBef>
              <a:buClrTx/>
              <a:buSzPct val="120000"/>
              <a:defRPr sz="2100" spc="0">
                <a:solidFill>
                  <a:srgbClr val="FFFFFF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75343" y="4813503"/>
            <a:ext cx="189351" cy="186786"/>
          </a:xfrm>
          <a:prstGeom prst="rect">
            <a:avLst/>
          </a:prstGeom>
        </p:spPr>
        <p:txBody>
          <a:bodyPr lIns="23910" tIns="23910" rIns="23910" bIns="23910"/>
          <a:lstStyle>
            <a:lvl1pPr defTabSz="366629">
              <a:defRPr cap="none" spc="0">
                <a:solidFill>
                  <a:srgbClr val="FFFFFF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49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5818095"/>
      </p:ext>
    </p:extLst>
  </p:cSld>
  <p:clrMapOvr>
    <a:masterClrMapping/>
  </p:clrMapOvr>
  <p:transition spd="med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7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7673318"/>
      </p:ext>
    </p:extLst>
  </p:cSld>
  <p:clrMapOvr>
    <a:masterClrMapping/>
  </p:clrMapOvr>
  <p:transition spd="med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影像"/>
          <p:cNvSpPr>
            <a:spLocks noGrp="1"/>
          </p:cNvSpPr>
          <p:nvPr>
            <p:ph type="pic" sz="half" idx="13"/>
          </p:nvPr>
        </p:nvSpPr>
        <p:spPr>
          <a:xfrm>
            <a:off x="4723805" y="1366242"/>
            <a:ext cx="3750469" cy="331514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67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669726" y="1366242"/>
            <a:ext cx="3750469" cy="3315146"/>
          </a:xfrm>
          <a:prstGeom prst="rect">
            <a:avLst/>
          </a:prstGeom>
        </p:spPr>
        <p:txBody>
          <a:bodyPr/>
          <a:lstStyle>
            <a:lvl1pPr marL="180811" indent="-180811">
              <a:spcBef>
                <a:spcPts val="1687"/>
              </a:spcBef>
              <a:defRPr sz="1476"/>
            </a:lvl1pPr>
            <a:lvl2pPr marL="361622" indent="-180811">
              <a:spcBef>
                <a:spcPts val="1687"/>
              </a:spcBef>
              <a:defRPr sz="1476"/>
            </a:lvl2pPr>
            <a:lvl3pPr marL="542434" indent="-180811">
              <a:spcBef>
                <a:spcPts val="1687"/>
              </a:spcBef>
              <a:defRPr sz="1476"/>
            </a:lvl3pPr>
            <a:lvl4pPr marL="723245" indent="-180811">
              <a:spcBef>
                <a:spcPts val="1687"/>
              </a:spcBef>
              <a:defRPr sz="1476"/>
            </a:lvl4pPr>
            <a:lvl5pPr marL="904056" indent="-180811">
              <a:spcBef>
                <a:spcPts val="1687"/>
              </a:spcBef>
              <a:defRPr sz="1476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46189" y="4902399"/>
            <a:ext cx="246862" cy="2325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5571668"/>
      </p:ext>
    </p:extLst>
  </p:cSld>
  <p:clrMapOvr>
    <a:masterClrMapping/>
  </p:clrMapOvr>
  <p:transition spd="med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內文層級一…"/>
          <p:cNvSpPr txBox="1">
            <a:spLocks noGrp="1"/>
          </p:cNvSpPr>
          <p:nvPr>
            <p:ph type="body" idx="1"/>
          </p:nvPr>
        </p:nvSpPr>
        <p:spPr>
          <a:xfrm>
            <a:off x="669727" y="669727"/>
            <a:ext cx="7804547" cy="3804047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6954310"/>
      </p:ext>
    </p:extLst>
  </p:cSld>
  <p:clrMapOvr>
    <a:masterClrMapping/>
  </p:clrMapOvr>
  <p:transition spd="med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影像"/>
          <p:cNvSpPr>
            <a:spLocks noGrp="1"/>
          </p:cNvSpPr>
          <p:nvPr>
            <p:ph type="pic" sz="quarter" idx="13"/>
          </p:nvPr>
        </p:nvSpPr>
        <p:spPr>
          <a:xfrm>
            <a:off x="4723805" y="2685603"/>
            <a:ext cx="3750469" cy="19890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影像"/>
          <p:cNvSpPr>
            <a:spLocks noGrp="1"/>
          </p:cNvSpPr>
          <p:nvPr>
            <p:ph type="pic" sz="quarter" idx="14"/>
          </p:nvPr>
        </p:nvSpPr>
        <p:spPr>
          <a:xfrm>
            <a:off x="4723805" y="468809"/>
            <a:ext cx="3750469" cy="19890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影像"/>
          <p:cNvSpPr>
            <a:spLocks noGrp="1"/>
          </p:cNvSpPr>
          <p:nvPr>
            <p:ph type="pic" sz="half" idx="15"/>
          </p:nvPr>
        </p:nvSpPr>
        <p:spPr>
          <a:xfrm>
            <a:off x="669726" y="468809"/>
            <a:ext cx="3750469" cy="420588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503165"/>
      </p:ext>
    </p:extLst>
  </p:cSld>
  <p:clrMapOvr>
    <a:masterClrMapping/>
  </p:clrMapOvr>
  <p:transition spd="med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王大明"/>
          <p:cNvSpPr txBox="1">
            <a:spLocks noGrp="1"/>
          </p:cNvSpPr>
          <p:nvPr>
            <p:ph type="body" sz="quarter" idx="13"/>
          </p:nvPr>
        </p:nvSpPr>
        <p:spPr>
          <a:xfrm>
            <a:off x="892969" y="3355330"/>
            <a:ext cx="7358063" cy="29738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266" i="1"/>
            </a:lvl1pPr>
          </a:lstStyle>
          <a:p>
            <a:r>
              <a:t>–王大明</a:t>
            </a:r>
          </a:p>
        </p:txBody>
      </p:sp>
      <p:sp>
        <p:nvSpPr>
          <p:cNvPr id="94" name="「在此輸入名言語錄。」"/>
          <p:cNvSpPr txBox="1">
            <a:spLocks noGrp="1"/>
          </p:cNvSpPr>
          <p:nvPr>
            <p:ph type="body" sz="quarter" idx="14"/>
          </p:nvPr>
        </p:nvSpPr>
        <p:spPr>
          <a:xfrm>
            <a:off x="892969" y="2223493"/>
            <a:ext cx="7358063" cy="37504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793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「在此輸入名言語錄。」</a:t>
            </a:r>
          </a:p>
        </p:txBody>
      </p:sp>
      <p:sp>
        <p:nvSpPr>
          <p:cNvPr id="9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4812148"/>
      </p:ext>
    </p:extLst>
  </p:cSld>
  <p:clrMapOvr>
    <a:masterClrMapping/>
  </p:clrMapOvr>
  <p:transition spd="med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影像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3200314"/>
      </p:ext>
    </p:extLst>
  </p:cSld>
  <p:clrMapOvr>
    <a:masterClrMapping/>
  </p:clrMapOvr>
  <p:transition spd="med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914955"/>
      </p:ext>
    </p:extLst>
  </p:cSld>
  <p:clrMapOvr>
    <a:masterClrMapping/>
  </p:clrMapOvr>
  <p:transition spd="med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大標題文字"/>
          <p:cNvSpPr txBox="1">
            <a:spLocks noGrp="1"/>
          </p:cNvSpPr>
          <p:nvPr>
            <p:ph type="title"/>
          </p:nvPr>
        </p:nvSpPr>
        <p:spPr>
          <a:xfrm>
            <a:off x="892969" y="863947"/>
            <a:ext cx="7358063" cy="1741289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118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92969" y="2658814"/>
            <a:ext cx="7358063" cy="5960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951"/>
            </a:lvl1pPr>
            <a:lvl2pPr marL="0" indent="0" algn="ctr">
              <a:spcBef>
                <a:spcPts val="0"/>
              </a:spcBef>
              <a:buSzTx/>
              <a:buNone/>
              <a:defRPr sz="1951"/>
            </a:lvl2pPr>
            <a:lvl3pPr marL="0" indent="0" algn="ctr">
              <a:spcBef>
                <a:spcPts val="0"/>
              </a:spcBef>
              <a:buSzTx/>
              <a:buNone/>
              <a:defRPr sz="1951"/>
            </a:lvl3pPr>
            <a:lvl4pPr marL="0" indent="0" algn="ctr">
              <a:spcBef>
                <a:spcPts val="0"/>
              </a:spcBef>
              <a:buSzTx/>
              <a:buNone/>
              <a:defRPr sz="1951"/>
            </a:lvl4pPr>
            <a:lvl5pPr marL="0" indent="0" algn="ctr">
              <a:spcBef>
                <a:spcPts val="0"/>
              </a:spcBef>
              <a:buSzTx/>
              <a:buNone/>
              <a:defRPr sz="1951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19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127324"/>
      </p:ext>
    </p:extLst>
  </p:cSld>
  <p:clrMapOvr>
    <a:masterClrMapping/>
  </p:clrMapOvr>
  <p:transition spd="med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127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304597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與副標題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影像"/>
          <p:cNvSpPr>
            <a:spLocks noGrp="1"/>
          </p:cNvSpPr>
          <p:nvPr>
            <p:ph type="pic" sz="quarter" idx="13"/>
          </p:nvPr>
        </p:nvSpPr>
        <p:spPr>
          <a:xfrm>
            <a:off x="6000751" y="187524"/>
            <a:ext cx="2893219" cy="3187898"/>
          </a:xfrm>
          <a:prstGeom prst="rect">
            <a:avLst/>
          </a:prstGeom>
          <a:ln w="9525">
            <a:round/>
          </a:ln>
        </p:spPr>
        <p:txBody>
          <a:bodyPr lIns="57384" tIns="28692" rIns="57384" bIns="28692">
            <a:noAutofit/>
          </a:bodyPr>
          <a:lstStyle/>
          <a:p>
            <a:endParaRPr/>
          </a:p>
        </p:txBody>
      </p:sp>
      <p:sp>
        <p:nvSpPr>
          <p:cNvPr id="243" name="影像"/>
          <p:cNvSpPr>
            <a:spLocks noGrp="1"/>
          </p:cNvSpPr>
          <p:nvPr>
            <p:ph type="pic" sz="quarter" idx="14"/>
          </p:nvPr>
        </p:nvSpPr>
        <p:spPr>
          <a:xfrm>
            <a:off x="3125391" y="187524"/>
            <a:ext cx="2893219" cy="3187898"/>
          </a:xfrm>
          <a:prstGeom prst="rect">
            <a:avLst/>
          </a:prstGeom>
          <a:ln w="9525">
            <a:round/>
          </a:ln>
        </p:spPr>
        <p:txBody>
          <a:bodyPr lIns="57384" tIns="28692" rIns="57384" bIns="28692">
            <a:noAutofit/>
          </a:bodyPr>
          <a:lstStyle/>
          <a:p>
            <a:endParaRPr/>
          </a:p>
        </p:txBody>
      </p:sp>
      <p:sp>
        <p:nvSpPr>
          <p:cNvPr id="244" name="影像"/>
          <p:cNvSpPr>
            <a:spLocks noGrp="1"/>
          </p:cNvSpPr>
          <p:nvPr>
            <p:ph type="pic" sz="quarter" idx="15"/>
          </p:nvPr>
        </p:nvSpPr>
        <p:spPr>
          <a:xfrm>
            <a:off x="250032" y="187524"/>
            <a:ext cx="2893219" cy="3187898"/>
          </a:xfrm>
          <a:prstGeom prst="rect">
            <a:avLst/>
          </a:prstGeom>
          <a:ln w="9525">
            <a:round/>
          </a:ln>
        </p:spPr>
        <p:txBody>
          <a:bodyPr lIns="57384" tIns="28692" rIns="57384" bIns="28692">
            <a:noAutofit/>
          </a:bodyPr>
          <a:lstStyle/>
          <a:p>
            <a:endParaRPr/>
          </a:p>
        </p:txBody>
      </p:sp>
      <p:sp>
        <p:nvSpPr>
          <p:cNvPr id="245" name="大標題文字"/>
          <p:cNvSpPr txBox="1">
            <a:spLocks noGrp="1"/>
          </p:cNvSpPr>
          <p:nvPr>
            <p:ph type="title"/>
          </p:nvPr>
        </p:nvSpPr>
        <p:spPr>
          <a:xfrm>
            <a:off x="455414" y="3469183"/>
            <a:ext cx="8233172" cy="750094"/>
          </a:xfrm>
          <a:prstGeom prst="rect">
            <a:avLst/>
          </a:prstGeom>
        </p:spPr>
        <p:txBody>
          <a:bodyPr anchor="b">
            <a:noAutofit/>
          </a:bodyPr>
          <a:lstStyle>
            <a:lvl1pPr defTabSz="366629">
              <a:defRPr sz="4700" cap="none" spc="0">
                <a:solidFill>
                  <a:srgbClr val="546056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大標題文字</a:t>
            </a:r>
          </a:p>
        </p:txBody>
      </p:sp>
      <p:sp>
        <p:nvSpPr>
          <p:cNvPr id="246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455414" y="4212580"/>
            <a:ext cx="8233172" cy="6764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366629">
              <a:lnSpc>
                <a:spcPct val="110000"/>
              </a:lnSpc>
              <a:spcBef>
                <a:spcPts val="0"/>
              </a:spcBef>
              <a:buClrTx/>
              <a:buSzTx/>
              <a:buFont typeface="Zapf Dingbats"/>
              <a:buNone/>
              <a:defRPr sz="2000" i="1" spc="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0" algn="ctr" defTabSz="366629">
              <a:lnSpc>
                <a:spcPct val="110000"/>
              </a:lnSpc>
              <a:spcBef>
                <a:spcPts val="0"/>
              </a:spcBef>
              <a:buClrTx/>
              <a:buSzTx/>
              <a:buFont typeface="Zapf Dingbats"/>
              <a:buNone/>
              <a:defRPr sz="2000" i="1" spc="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0" algn="ctr" defTabSz="366629">
              <a:lnSpc>
                <a:spcPct val="110000"/>
              </a:lnSpc>
              <a:spcBef>
                <a:spcPts val="0"/>
              </a:spcBef>
              <a:buClrTx/>
              <a:buSzTx/>
              <a:buFont typeface="Zapf Dingbats"/>
              <a:buNone/>
              <a:defRPr sz="2000" i="1" spc="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0" algn="ctr" defTabSz="366629">
              <a:lnSpc>
                <a:spcPct val="110000"/>
              </a:lnSpc>
              <a:spcBef>
                <a:spcPts val="0"/>
              </a:spcBef>
              <a:buClrTx/>
              <a:buSzTx/>
              <a:buFont typeface="Zapf Dingbats"/>
              <a:buNone/>
              <a:defRPr sz="2000" i="1" spc="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0" algn="ctr" defTabSz="366629">
              <a:lnSpc>
                <a:spcPct val="110000"/>
              </a:lnSpc>
              <a:spcBef>
                <a:spcPts val="0"/>
              </a:spcBef>
              <a:buClrTx/>
              <a:buSzTx/>
              <a:buFont typeface="Zapf Dingbats"/>
              <a:buNone/>
              <a:defRPr sz="2000" i="1" spc="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4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49583" y="4935886"/>
            <a:ext cx="235905" cy="233662"/>
          </a:xfrm>
          <a:prstGeom prst="rect">
            <a:avLst/>
          </a:prstGeom>
        </p:spPr>
        <p:txBody>
          <a:bodyPr/>
          <a:lstStyle>
            <a:lvl1pPr defTabSz="366629">
              <a:defRPr sz="1100" cap="none" spc="0">
                <a:solidFill>
                  <a:srgbClr val="FFFFFF">
                    <a:alpha val="95000"/>
                  </a:srgbClr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13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76032"/>
      </p:ext>
    </p:extLst>
  </p:cSld>
  <p:clrMapOvr>
    <a:masterClrMapping/>
  </p:clrMapOvr>
  <p:transition spd="med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pter Header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矩形"/>
          <p:cNvSpPr/>
          <p:nvPr/>
        </p:nvSpPr>
        <p:spPr>
          <a:xfrm>
            <a:off x="1918" y="1876040"/>
            <a:ext cx="9140165" cy="1391420"/>
          </a:xfrm>
          <a:prstGeom prst="rect">
            <a:avLst/>
          </a:prstGeom>
          <a:solidFill>
            <a:srgbClr val="AC9FD7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defTabSz="309537">
              <a:defRPr sz="2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6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4" name="大標題文字"/>
          <p:cNvSpPr txBox="1">
            <a:spLocks noGrp="1"/>
          </p:cNvSpPr>
          <p:nvPr>
            <p:ph type="title"/>
          </p:nvPr>
        </p:nvSpPr>
        <p:spPr>
          <a:xfrm>
            <a:off x="666749" y="1918097"/>
            <a:ext cx="7810502" cy="1307308"/>
          </a:xfrm>
          <a:prstGeom prst="rect">
            <a:avLst/>
          </a:prstGeom>
        </p:spPr>
        <p:txBody>
          <a:bodyPr lIns="27092" tIns="27092" rIns="27092" bIns="27092"/>
          <a:lstStyle>
            <a:lvl1pPr defTabSz="309537">
              <a:defRPr sz="4113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4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70127" y="4321969"/>
            <a:ext cx="198983" cy="184620"/>
          </a:xfrm>
          <a:prstGeom prst="rect">
            <a:avLst/>
          </a:prstGeom>
        </p:spPr>
        <p:txBody>
          <a:bodyPr lIns="27092" tIns="27092" rIns="27092" bIns="27092"/>
          <a:lstStyle>
            <a:lvl1pPr defTabSz="309537"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148876"/>
      </p:ext>
    </p:extLst>
  </p:cSld>
  <p:clrMapOvr>
    <a:masterClrMapping/>
  </p:clrMapOvr>
  <p:transition spd="med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大標題文字"/>
          <p:cNvSpPr txBox="1">
            <a:spLocks noGrp="1"/>
          </p:cNvSpPr>
          <p:nvPr>
            <p:ph type="title"/>
          </p:nvPr>
        </p:nvSpPr>
        <p:spPr>
          <a:xfrm>
            <a:off x="669727" y="234404"/>
            <a:ext cx="7804547" cy="113853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53" name="內文層級一…"/>
          <p:cNvSpPr txBox="1">
            <a:spLocks noGrp="1"/>
          </p:cNvSpPr>
          <p:nvPr>
            <p:ph type="body" idx="1"/>
          </p:nvPr>
        </p:nvSpPr>
        <p:spPr>
          <a:xfrm>
            <a:off x="669727" y="1372940"/>
            <a:ext cx="7804547" cy="3315146"/>
          </a:xfrm>
          <a:prstGeom prst="rect">
            <a:avLst/>
          </a:prstGeom>
        </p:spPr>
        <p:txBody>
          <a:bodyPr/>
          <a:lstStyle>
            <a:lvl1pPr>
              <a:buSzPct val="75000"/>
              <a:defRPr sz="1898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>
              <a:buSzPct val="75000"/>
              <a:defRPr sz="1898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>
              <a:buSzPct val="75000"/>
              <a:defRPr sz="1898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>
              <a:buSzPct val="75000"/>
              <a:defRPr sz="1898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>
              <a:buSzPct val="75000"/>
              <a:defRPr sz="1898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5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34486" y="4878958"/>
            <a:ext cx="266099" cy="248658"/>
          </a:xfrm>
          <a:prstGeom prst="rect">
            <a:avLst/>
          </a:prstGeom>
        </p:spPr>
        <p:txBody>
          <a:bodyPr/>
          <a:lstStyle>
            <a:lvl1pPr>
              <a:defRPr sz="949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2874222"/>
      </p:ext>
    </p:extLst>
  </p:cSld>
  <p:clrMapOvr>
    <a:masterClrMapping/>
  </p:clrMapOvr>
  <p:transition spd="med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影像"/>
          <p:cNvSpPr>
            <a:spLocks noGrp="1"/>
          </p:cNvSpPr>
          <p:nvPr>
            <p:ph type="pic" sz="half" idx="13"/>
          </p:nvPr>
        </p:nvSpPr>
        <p:spPr>
          <a:xfrm>
            <a:off x="4723805" y="1372940"/>
            <a:ext cx="3750469" cy="331514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62" name="大標題文字"/>
          <p:cNvSpPr txBox="1">
            <a:spLocks noGrp="1"/>
          </p:cNvSpPr>
          <p:nvPr>
            <p:ph type="title"/>
          </p:nvPr>
        </p:nvSpPr>
        <p:spPr>
          <a:xfrm>
            <a:off x="669727" y="234404"/>
            <a:ext cx="7804547" cy="113853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63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669726" y="1372940"/>
            <a:ext cx="3750469" cy="3315146"/>
          </a:xfrm>
          <a:prstGeom prst="rect">
            <a:avLst/>
          </a:prstGeom>
        </p:spPr>
        <p:txBody>
          <a:bodyPr/>
          <a:lstStyle>
            <a:lvl1pPr marL="180811" indent="-180811">
              <a:spcBef>
                <a:spcPts val="1687"/>
              </a:spcBef>
              <a:buSzPct val="75000"/>
              <a:defRPr sz="1476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361622" indent="-180811">
              <a:spcBef>
                <a:spcPts val="1687"/>
              </a:spcBef>
              <a:buSzPct val="75000"/>
              <a:defRPr sz="1476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542434" indent="-180811">
              <a:spcBef>
                <a:spcPts val="1687"/>
              </a:spcBef>
              <a:buSzPct val="75000"/>
              <a:defRPr sz="1476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723245" indent="-180811">
              <a:spcBef>
                <a:spcPts val="1687"/>
              </a:spcBef>
              <a:buSzPct val="75000"/>
              <a:defRPr sz="1476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904056" indent="-180811">
              <a:spcBef>
                <a:spcPts val="1687"/>
              </a:spcBef>
              <a:buSzPct val="75000"/>
              <a:defRPr sz="1476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6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34486" y="4878958"/>
            <a:ext cx="266099" cy="248658"/>
          </a:xfrm>
          <a:prstGeom prst="rect">
            <a:avLst/>
          </a:prstGeom>
        </p:spPr>
        <p:txBody>
          <a:bodyPr/>
          <a:lstStyle>
            <a:lvl1pPr>
              <a:defRPr sz="949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1895983"/>
      </p:ext>
    </p:extLst>
  </p:cSld>
  <p:clrMapOvr>
    <a:masterClrMapping/>
  </p:clrMapOvr>
  <p:transition spd="med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473274" y="696516"/>
            <a:ext cx="8197453" cy="282796"/>
          </a:xfrm>
          <a:prstGeom prst="rect">
            <a:avLst/>
          </a:prstGeom>
        </p:spPr>
        <p:txBody>
          <a:bodyPr anchor="t"/>
          <a:lstStyle>
            <a:lvl1pPr marL="0" indent="0" algn="ctr" defTabSz="241082">
              <a:spcBef>
                <a:spcPts val="0"/>
              </a:spcBef>
              <a:buSzTx/>
              <a:buNone/>
              <a:defRPr sz="1371" cap="all" spc="123">
                <a:solidFill>
                  <a:srgbClr val="5B5854"/>
                </a:solidFill>
                <a:latin typeface="Futura"/>
                <a:ea typeface="Futura"/>
                <a:cs typeface="Futura"/>
                <a:sym typeface="Futura"/>
              </a:defRPr>
            </a:lvl1pPr>
            <a:lvl2pPr marL="424822" indent="-190438" algn="ctr" defTabSz="241082">
              <a:spcBef>
                <a:spcPts val="0"/>
              </a:spcBef>
              <a:defRPr sz="1371" cap="all" spc="123">
                <a:solidFill>
                  <a:srgbClr val="5B5854"/>
                </a:solidFill>
                <a:latin typeface="Futura"/>
                <a:ea typeface="Futura"/>
                <a:cs typeface="Futura"/>
                <a:sym typeface="Futura"/>
              </a:defRPr>
            </a:lvl2pPr>
            <a:lvl3pPr marL="659207" indent="-190438" algn="ctr" defTabSz="241082">
              <a:spcBef>
                <a:spcPts val="0"/>
              </a:spcBef>
              <a:defRPr sz="1371" cap="all" spc="123">
                <a:solidFill>
                  <a:srgbClr val="5B5854"/>
                </a:solidFill>
                <a:latin typeface="Futura"/>
                <a:ea typeface="Futura"/>
                <a:cs typeface="Futura"/>
                <a:sym typeface="Futura"/>
              </a:defRPr>
            </a:lvl3pPr>
            <a:lvl4pPr marL="893592" indent="-190438" algn="ctr" defTabSz="241082">
              <a:spcBef>
                <a:spcPts val="0"/>
              </a:spcBef>
              <a:defRPr sz="1371" cap="all" spc="123">
                <a:solidFill>
                  <a:srgbClr val="5B5854"/>
                </a:solidFill>
                <a:latin typeface="Futura"/>
                <a:ea typeface="Futura"/>
                <a:cs typeface="Futura"/>
                <a:sym typeface="Futura"/>
              </a:defRPr>
            </a:lvl4pPr>
            <a:lvl5pPr marL="1127977" indent="-190438" algn="ctr" defTabSz="241082">
              <a:spcBef>
                <a:spcPts val="0"/>
              </a:spcBef>
              <a:defRPr sz="1371" cap="all" spc="123">
                <a:solidFill>
                  <a:srgbClr val="5B5854"/>
                </a:solidFill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72" name="大標題文字"/>
          <p:cNvSpPr txBox="1">
            <a:spLocks noGrp="1"/>
          </p:cNvSpPr>
          <p:nvPr>
            <p:ph type="title"/>
          </p:nvPr>
        </p:nvSpPr>
        <p:spPr>
          <a:xfrm>
            <a:off x="473274" y="308074"/>
            <a:ext cx="8197453" cy="395139"/>
          </a:xfrm>
          <a:prstGeom prst="rect">
            <a:avLst/>
          </a:prstGeom>
        </p:spPr>
        <p:txBody>
          <a:bodyPr anchor="t"/>
          <a:lstStyle>
            <a:lvl1pPr defTabSz="241082">
              <a:defRPr sz="2109" cap="all" spc="42">
                <a:solidFill>
                  <a:srgbClr val="5B5854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7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53699" y="4868243"/>
            <a:ext cx="236604" cy="216149"/>
          </a:xfrm>
          <a:prstGeom prst="rect">
            <a:avLst/>
          </a:prstGeom>
        </p:spPr>
        <p:txBody>
          <a:bodyPr/>
          <a:lstStyle>
            <a:lvl1pPr defTabSz="241082">
              <a:defRPr sz="738" cap="all" spc="15">
                <a:solidFill>
                  <a:srgbClr val="9A958E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0366390"/>
      </p:ext>
    </p:extLst>
  </p:cSld>
  <p:clrMapOvr>
    <a:masterClrMapping/>
  </p:clrMapOvr>
  <p:transition spd="med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影像"/>
          <p:cNvSpPr>
            <a:spLocks noGrp="1"/>
          </p:cNvSpPr>
          <p:nvPr>
            <p:ph type="pic" sz="half" idx="13"/>
          </p:nvPr>
        </p:nvSpPr>
        <p:spPr>
          <a:xfrm>
            <a:off x="4723805" y="1366242"/>
            <a:ext cx="3750469" cy="331514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81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182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669726" y="1366242"/>
            <a:ext cx="3750469" cy="3315146"/>
          </a:xfrm>
          <a:prstGeom prst="rect">
            <a:avLst/>
          </a:prstGeom>
        </p:spPr>
        <p:txBody>
          <a:bodyPr/>
          <a:lstStyle>
            <a:lvl1pPr marL="180811" indent="-180811">
              <a:spcBef>
                <a:spcPts val="1687"/>
              </a:spcBef>
              <a:defRPr sz="1476"/>
            </a:lvl1pPr>
            <a:lvl2pPr marL="361622" indent="-180811">
              <a:spcBef>
                <a:spcPts val="1687"/>
              </a:spcBef>
              <a:defRPr sz="1476"/>
            </a:lvl2pPr>
            <a:lvl3pPr marL="542434" indent="-180811">
              <a:spcBef>
                <a:spcPts val="1687"/>
              </a:spcBef>
              <a:defRPr sz="1476"/>
            </a:lvl3pPr>
            <a:lvl4pPr marL="723245" indent="-180811">
              <a:spcBef>
                <a:spcPts val="1687"/>
              </a:spcBef>
              <a:defRPr sz="1476"/>
            </a:lvl4pPr>
            <a:lvl5pPr marL="904056" indent="-180811">
              <a:spcBef>
                <a:spcPts val="1687"/>
              </a:spcBef>
              <a:defRPr sz="1476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8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46189" y="4902399"/>
            <a:ext cx="246862" cy="2325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7630129"/>
      </p:ext>
    </p:extLst>
  </p:cSld>
  <p:clrMapOvr>
    <a:masterClrMapping/>
  </p:clrMapOvr>
  <p:transition spd="med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大標題文字"/>
          <p:cNvSpPr txBox="1">
            <a:spLocks noGrp="1"/>
          </p:cNvSpPr>
          <p:nvPr>
            <p:ph type="title"/>
          </p:nvPr>
        </p:nvSpPr>
        <p:spPr>
          <a:xfrm>
            <a:off x="669727" y="234404"/>
            <a:ext cx="7804547" cy="113853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91" name="內文層級一…"/>
          <p:cNvSpPr txBox="1">
            <a:spLocks noGrp="1"/>
          </p:cNvSpPr>
          <p:nvPr>
            <p:ph type="body" idx="1"/>
          </p:nvPr>
        </p:nvSpPr>
        <p:spPr>
          <a:xfrm>
            <a:off x="669727" y="1372940"/>
            <a:ext cx="7804547" cy="3315146"/>
          </a:xfrm>
          <a:prstGeom prst="rect">
            <a:avLst/>
          </a:prstGeom>
        </p:spPr>
        <p:txBody>
          <a:bodyPr/>
          <a:lstStyle>
            <a:lvl1pPr>
              <a:buSzPct val="75000"/>
              <a:defRPr sz="1898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>
              <a:buSzPct val="75000"/>
              <a:defRPr sz="1898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>
              <a:buSzPct val="75000"/>
              <a:defRPr sz="1898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>
              <a:buSzPct val="75000"/>
              <a:defRPr sz="1898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>
              <a:buSzPct val="75000"/>
              <a:defRPr sz="1898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9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34486" y="4878958"/>
            <a:ext cx="266099" cy="248658"/>
          </a:xfrm>
          <a:prstGeom prst="rect">
            <a:avLst/>
          </a:prstGeom>
        </p:spPr>
        <p:txBody>
          <a:bodyPr/>
          <a:lstStyle>
            <a:lvl1pPr>
              <a:defRPr sz="949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7193195"/>
      </p:ext>
    </p:extLst>
  </p:cSld>
  <p:clrMapOvr>
    <a:masterClrMapping/>
  </p:clrMapOvr>
  <p:transition spd="med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20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9104480"/>
      </p:ext>
    </p:extLst>
  </p:cSld>
  <p:clrMapOvr>
    <a:masterClrMapping/>
  </p:clrMapOvr>
  <p:transition spd="med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大標題文字"/>
          <p:cNvSpPr txBox="1">
            <a:spLocks noGrp="1"/>
          </p:cNvSpPr>
          <p:nvPr>
            <p:ph type="title"/>
          </p:nvPr>
        </p:nvSpPr>
        <p:spPr>
          <a:xfrm>
            <a:off x="669727" y="818740"/>
            <a:ext cx="7804548" cy="853902"/>
          </a:xfrm>
          <a:prstGeom prst="rect">
            <a:avLst/>
          </a:prstGeom>
        </p:spPr>
        <p:txBody>
          <a:bodyPr lIns="65023" tIns="65023" rIns="65023" bIns="65023"/>
          <a:lstStyle>
            <a:lvl1pPr algn="l" defTabSz="366598">
              <a:lnSpc>
                <a:spcPct val="90000"/>
              </a:lnSpc>
              <a:defRPr sz="4957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大標題文字</a:t>
            </a:r>
          </a:p>
        </p:txBody>
      </p:sp>
      <p:sp>
        <p:nvSpPr>
          <p:cNvPr id="21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373032" y="4242946"/>
            <a:ext cx="312456" cy="293668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366598">
              <a:defRPr sz="1055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8898419"/>
      </p:ext>
    </p:extLst>
  </p:cSld>
  <p:clrMapOvr>
    <a:masterClrMapping/>
  </p:clrMapOvr>
  <p:transition spd="med"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大標題文字"/>
          <p:cNvSpPr txBox="1">
            <a:spLocks noGrp="1"/>
          </p:cNvSpPr>
          <p:nvPr>
            <p:ph type="title"/>
          </p:nvPr>
        </p:nvSpPr>
        <p:spPr>
          <a:xfrm>
            <a:off x="669727" y="818740"/>
            <a:ext cx="7804548" cy="853902"/>
          </a:xfrm>
          <a:prstGeom prst="rect">
            <a:avLst/>
          </a:prstGeom>
        </p:spPr>
        <p:txBody>
          <a:bodyPr lIns="65023" tIns="65023" rIns="65023" bIns="65023"/>
          <a:lstStyle>
            <a:lvl1pPr algn="l" defTabSz="366598">
              <a:lnSpc>
                <a:spcPct val="90000"/>
              </a:lnSpc>
              <a:defRPr sz="4957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大標題文字</a:t>
            </a:r>
          </a:p>
        </p:txBody>
      </p:sp>
      <p:sp>
        <p:nvSpPr>
          <p:cNvPr id="226" name="內文層級一…"/>
          <p:cNvSpPr txBox="1">
            <a:spLocks noGrp="1"/>
          </p:cNvSpPr>
          <p:nvPr>
            <p:ph type="body" idx="1"/>
          </p:nvPr>
        </p:nvSpPr>
        <p:spPr>
          <a:xfrm>
            <a:off x="669727" y="1672642"/>
            <a:ext cx="7804548" cy="2486360"/>
          </a:xfrm>
          <a:prstGeom prst="rect">
            <a:avLst/>
          </a:prstGeom>
        </p:spPr>
        <p:txBody>
          <a:bodyPr lIns="65023" tIns="65023" rIns="65023" bIns="65023"/>
          <a:lstStyle>
            <a:lvl1pPr marL="268606" indent="-268606" defTabSz="366598">
              <a:lnSpc>
                <a:spcPct val="90000"/>
              </a:lnSpc>
              <a:spcBef>
                <a:spcPts val="2584"/>
              </a:spcBef>
              <a:buSzPct val="100000"/>
              <a:buFont typeface="Arial"/>
              <a:defRPr sz="2215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415700" indent="-268606" defTabSz="366598">
              <a:lnSpc>
                <a:spcPct val="90000"/>
              </a:lnSpc>
              <a:spcBef>
                <a:spcPts val="2584"/>
              </a:spcBef>
              <a:buSzPct val="100000"/>
              <a:buFont typeface="Arial"/>
              <a:defRPr sz="2215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562794" indent="-268606" defTabSz="366598">
              <a:lnSpc>
                <a:spcPct val="90000"/>
              </a:lnSpc>
              <a:spcBef>
                <a:spcPts val="2584"/>
              </a:spcBef>
              <a:buSzPct val="100000"/>
              <a:buFont typeface="Arial"/>
              <a:defRPr sz="2215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709888" indent="-268606" defTabSz="366598">
              <a:lnSpc>
                <a:spcPct val="90000"/>
              </a:lnSpc>
              <a:spcBef>
                <a:spcPts val="2584"/>
              </a:spcBef>
              <a:buSzPct val="100000"/>
              <a:buFont typeface="Arial"/>
              <a:defRPr sz="2215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856982" indent="-268606" defTabSz="366598">
              <a:lnSpc>
                <a:spcPct val="90000"/>
              </a:lnSpc>
              <a:spcBef>
                <a:spcPts val="2584"/>
              </a:spcBef>
              <a:buSzPct val="100000"/>
              <a:buFont typeface="Arial"/>
              <a:defRPr sz="2215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373032" y="4242946"/>
            <a:ext cx="312456" cy="293668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366598">
              <a:defRPr sz="1055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106100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、項目符號與照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plus-line.png" descr="plus-line.png"/>
          <p:cNvPicPr>
            <a:picLocks noChangeAspect="1"/>
          </p:cNvPicPr>
          <p:nvPr/>
        </p:nvPicPr>
        <p:blipFill>
          <a:blip r:embed="rId3">
            <a:extLst/>
          </a:blip>
          <a:srcRect l="2812" t="20000" r="57187" b="20000"/>
          <a:stretch>
            <a:fillRect/>
          </a:stretch>
        </p:blipFill>
        <p:spPr>
          <a:xfrm rot="5400000">
            <a:off x="-2169913" y="2464595"/>
            <a:ext cx="5143501" cy="214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91" name="plus-line.png" descr="plus-line.png"/>
          <p:cNvPicPr>
            <a:picLocks noChangeAspect="1"/>
          </p:cNvPicPr>
          <p:nvPr/>
        </p:nvPicPr>
        <p:blipFill>
          <a:blip r:embed="rId3">
            <a:extLst/>
          </a:blip>
          <a:srcRect l="10000" t="20000" r="61874" b="20000"/>
          <a:stretch>
            <a:fillRect/>
          </a:stretch>
        </p:blipFill>
        <p:spPr>
          <a:xfrm rot="5400000">
            <a:off x="6862465" y="2886522"/>
            <a:ext cx="3616524" cy="214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92" name="plus-line.png" descr="plus-line.png"/>
          <p:cNvPicPr>
            <a:picLocks noChangeAspect="1"/>
          </p:cNvPicPr>
          <p:nvPr/>
        </p:nvPicPr>
        <p:blipFill>
          <a:blip r:embed="rId3">
            <a:extLst/>
          </a:blip>
          <a:srcRect l="19114" t="12500" r="27552" b="27500"/>
          <a:stretch>
            <a:fillRect/>
          </a:stretch>
        </p:blipFill>
        <p:spPr>
          <a:xfrm rot="10800000">
            <a:off x="0" y="4755059"/>
            <a:ext cx="9144000" cy="160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93" name="plus-line.png" descr="plus-line.png"/>
          <p:cNvPicPr>
            <a:picLocks noChangeAspect="1"/>
          </p:cNvPicPr>
          <p:nvPr/>
        </p:nvPicPr>
        <p:blipFill>
          <a:blip r:embed="rId3">
            <a:extLst/>
          </a:blip>
          <a:srcRect t="18751" r="51796" b="21247"/>
          <a:stretch>
            <a:fillRect/>
          </a:stretch>
        </p:blipFill>
        <p:spPr>
          <a:xfrm rot="10800002">
            <a:off x="495598" y="1041424"/>
            <a:ext cx="8264426" cy="160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94" name="scrapbook_title_hi.png" descr="scrapbook_title_hi.png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7953" y="160736"/>
            <a:ext cx="7625953" cy="1192113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影像"/>
          <p:cNvSpPr>
            <a:spLocks noGrp="1"/>
          </p:cNvSpPr>
          <p:nvPr>
            <p:ph type="pic" sz="quarter" idx="13"/>
          </p:nvPr>
        </p:nvSpPr>
        <p:spPr>
          <a:xfrm rot="21360000">
            <a:off x="6468929" y="2488188"/>
            <a:ext cx="2152887" cy="2151409"/>
          </a:xfrm>
          <a:prstGeom prst="rect">
            <a:avLst/>
          </a:prstGeom>
          <a:ln w="101600">
            <a:solidFill>
              <a:srgbClr val="FFFFFF"/>
            </a:solidFill>
          </a:ln>
          <a:effectLst>
            <a:outerShdw blurRad="38100" dist="50800" dir="5400000" rotWithShape="0">
              <a:srgbClr val="292929">
                <a:alpha val="69750"/>
              </a:srgbClr>
            </a:outerShdw>
          </a:effectLst>
        </p:spPr>
        <p:txBody>
          <a:bodyPr lIns="57384" tIns="28692" rIns="57384" bIns="28692">
            <a:noAutofit/>
          </a:bodyPr>
          <a:lstStyle/>
          <a:p>
            <a:endParaRPr/>
          </a:p>
        </p:txBody>
      </p:sp>
      <p:sp>
        <p:nvSpPr>
          <p:cNvPr id="296" name="大標題文字"/>
          <p:cNvSpPr txBox="1">
            <a:spLocks noGrp="1"/>
          </p:cNvSpPr>
          <p:nvPr>
            <p:ph type="title"/>
          </p:nvPr>
        </p:nvSpPr>
        <p:spPr>
          <a:xfrm>
            <a:off x="892970" y="133945"/>
            <a:ext cx="7358063" cy="1238994"/>
          </a:xfrm>
          <a:prstGeom prst="rect">
            <a:avLst/>
          </a:prstGeom>
        </p:spPr>
        <p:txBody>
          <a:bodyPr anchor="ctr"/>
          <a:lstStyle>
            <a:lvl1pPr defTabSz="366629">
              <a:defRPr sz="4400" cap="none" spc="0">
                <a:solidFill>
                  <a:srgbClr val="528D4D"/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r>
              <a:t>大標題文字</a:t>
            </a:r>
          </a:p>
        </p:txBody>
      </p:sp>
      <p:sp>
        <p:nvSpPr>
          <p:cNvPr id="297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892969" y="1567160"/>
            <a:ext cx="5056511" cy="3080742"/>
          </a:xfrm>
          <a:prstGeom prst="rect">
            <a:avLst/>
          </a:prstGeom>
        </p:spPr>
        <p:txBody>
          <a:bodyPr anchor="ctr"/>
          <a:lstStyle>
            <a:lvl1pPr marL="231135" indent="-231135" defTabSz="366629">
              <a:spcBef>
                <a:spcPts val="1882"/>
              </a:spcBef>
              <a:buClrTx/>
              <a:buSzPct val="50000"/>
              <a:buBlip>
                <a:blip r:embed="rId5"/>
              </a:buBlip>
              <a:defRPr sz="2200" spc="0">
                <a:solidFill>
                  <a:srgbClr val="00628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462272" indent="-231136" defTabSz="366629">
              <a:spcBef>
                <a:spcPts val="1882"/>
              </a:spcBef>
              <a:buClrTx/>
              <a:buSzPct val="50000"/>
              <a:buBlip>
                <a:blip r:embed="rId5"/>
              </a:buBlip>
              <a:defRPr sz="2200" spc="0">
                <a:solidFill>
                  <a:srgbClr val="00628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693408" indent="-231136" defTabSz="366629">
              <a:spcBef>
                <a:spcPts val="1882"/>
              </a:spcBef>
              <a:buClrTx/>
              <a:buSzPct val="50000"/>
              <a:buBlip>
                <a:blip r:embed="rId5"/>
              </a:buBlip>
              <a:defRPr sz="2200" spc="0">
                <a:solidFill>
                  <a:srgbClr val="00628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924544" indent="-231136" defTabSz="366629">
              <a:spcBef>
                <a:spcPts val="1882"/>
              </a:spcBef>
              <a:buClrTx/>
              <a:buSzPct val="50000"/>
              <a:buBlip>
                <a:blip r:embed="rId5"/>
              </a:buBlip>
              <a:defRPr sz="2200" spc="0">
                <a:solidFill>
                  <a:srgbClr val="00628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1155679" indent="-231136" defTabSz="366629">
              <a:spcBef>
                <a:spcPts val="1882"/>
              </a:spcBef>
              <a:buClrTx/>
              <a:buSzPct val="50000"/>
              <a:buBlip>
                <a:blip r:embed="rId5"/>
              </a:buBlip>
              <a:defRPr sz="2200" spc="0">
                <a:solidFill>
                  <a:srgbClr val="006288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9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25537" y="4902398"/>
            <a:ext cx="283997" cy="279828"/>
          </a:xfrm>
          <a:prstGeom prst="rect">
            <a:avLst/>
          </a:prstGeom>
        </p:spPr>
        <p:txBody>
          <a:bodyPr/>
          <a:lstStyle>
            <a:lvl1pPr defTabSz="366629">
              <a:defRPr sz="1400" cap="none" spc="0">
                <a:solidFill>
                  <a:srgbClr val="006288"/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大標題文字"/>
          <p:cNvSpPr txBox="1">
            <a:spLocks noGrp="1"/>
          </p:cNvSpPr>
          <p:nvPr>
            <p:ph type="title"/>
          </p:nvPr>
        </p:nvSpPr>
        <p:spPr>
          <a:xfrm>
            <a:off x="669727" y="234404"/>
            <a:ext cx="7804547" cy="113853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大標題文字</a:t>
            </a:r>
          </a:p>
        </p:txBody>
      </p:sp>
      <p:sp>
        <p:nvSpPr>
          <p:cNvPr id="243" name="內文層級一…"/>
          <p:cNvSpPr txBox="1">
            <a:spLocks noGrp="1"/>
          </p:cNvSpPr>
          <p:nvPr>
            <p:ph type="body" idx="1"/>
          </p:nvPr>
        </p:nvSpPr>
        <p:spPr>
          <a:xfrm>
            <a:off x="669727" y="1372940"/>
            <a:ext cx="7804547" cy="3315146"/>
          </a:xfrm>
          <a:prstGeom prst="rect">
            <a:avLst/>
          </a:prstGeom>
        </p:spPr>
        <p:txBody>
          <a:bodyPr/>
          <a:lstStyle>
            <a:lvl1pPr>
              <a:buSzPct val="75000"/>
              <a:defRPr sz="1898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>
              <a:buSzPct val="75000"/>
              <a:defRPr sz="1898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>
              <a:buSzPct val="75000"/>
              <a:defRPr sz="1898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>
              <a:buSzPct val="75000"/>
              <a:defRPr sz="1898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>
              <a:buSzPct val="75000"/>
              <a:defRPr sz="1898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4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34486" y="4878958"/>
            <a:ext cx="266099" cy="248658"/>
          </a:xfrm>
          <a:prstGeom prst="rect">
            <a:avLst/>
          </a:prstGeom>
        </p:spPr>
        <p:txBody>
          <a:bodyPr/>
          <a:lstStyle>
            <a:lvl1pPr>
              <a:defRPr sz="949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277230"/>
      </p:ext>
    </p:extLst>
  </p:cSld>
  <p:clrMapOvr>
    <a:masterClrMapping/>
  </p:clrMapOvr>
  <p:transition spd="med"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影像"/>
          <p:cNvSpPr>
            <a:spLocks noGrp="1"/>
          </p:cNvSpPr>
          <p:nvPr>
            <p:ph type="pic" sz="half" idx="13"/>
          </p:nvPr>
        </p:nvSpPr>
        <p:spPr>
          <a:xfrm>
            <a:off x="4723805" y="1366242"/>
            <a:ext cx="3750469" cy="331514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52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253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669726" y="1366242"/>
            <a:ext cx="3750469" cy="3315146"/>
          </a:xfrm>
          <a:prstGeom prst="rect">
            <a:avLst/>
          </a:prstGeom>
        </p:spPr>
        <p:txBody>
          <a:bodyPr/>
          <a:lstStyle>
            <a:lvl1pPr marL="180811" indent="-180811">
              <a:spcBef>
                <a:spcPts val="1687"/>
              </a:spcBef>
              <a:defRPr sz="1476"/>
            </a:lvl1pPr>
            <a:lvl2pPr marL="361622" indent="-180811">
              <a:spcBef>
                <a:spcPts val="1687"/>
              </a:spcBef>
              <a:defRPr sz="1476"/>
            </a:lvl2pPr>
            <a:lvl3pPr marL="542434" indent="-180811">
              <a:spcBef>
                <a:spcPts val="1687"/>
              </a:spcBef>
              <a:defRPr sz="1476"/>
            </a:lvl3pPr>
            <a:lvl4pPr marL="723245" indent="-180811">
              <a:spcBef>
                <a:spcPts val="1687"/>
              </a:spcBef>
              <a:defRPr sz="1476"/>
            </a:lvl4pPr>
            <a:lvl5pPr marL="904056" indent="-180811">
              <a:spcBef>
                <a:spcPts val="1687"/>
              </a:spcBef>
              <a:defRPr sz="1476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5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46189" y="4902399"/>
            <a:ext cx="246862" cy="2325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1310960"/>
      </p:ext>
    </p:extLst>
  </p:cSld>
  <p:clrMapOvr>
    <a:masterClrMapping/>
  </p:clrMapOvr>
  <p:transition spd="med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92969" y="3159435"/>
            <a:ext cx="7358064" cy="223042"/>
          </a:xfrm>
          <a:prstGeom prst="rect">
            <a:avLst/>
          </a:prstGeom>
        </p:spPr>
        <p:txBody>
          <a:bodyPr lIns="72248" tIns="72248" rIns="72248" bIns="72248" anchor="t"/>
          <a:lstStyle>
            <a:lvl1pPr marL="0" indent="0" algn="ctr" defTabSz="308023">
              <a:spcBef>
                <a:spcPts val="0"/>
              </a:spcBef>
              <a:buSzTx/>
              <a:buNone/>
              <a:defRPr sz="1160" i="1"/>
            </a:lvl1pPr>
            <a:lvl2pPr marL="293529" indent="-169938" algn="ctr" defTabSz="308023">
              <a:spcBef>
                <a:spcPts val="0"/>
              </a:spcBef>
              <a:defRPr sz="1160" i="1"/>
            </a:lvl2pPr>
            <a:lvl3pPr marL="417120" indent="-169938" algn="ctr" defTabSz="308023">
              <a:spcBef>
                <a:spcPts val="0"/>
              </a:spcBef>
              <a:defRPr sz="1160" i="1"/>
            </a:lvl3pPr>
            <a:lvl4pPr marL="540711" indent="-169938" algn="ctr" defTabSz="308023">
              <a:spcBef>
                <a:spcPts val="0"/>
              </a:spcBef>
              <a:defRPr sz="1160" i="1"/>
            </a:lvl4pPr>
            <a:lvl5pPr marL="664302" indent="-169938" algn="ctr" defTabSz="308023">
              <a:spcBef>
                <a:spcPts val="0"/>
              </a:spcBef>
              <a:defRPr sz="1160" i="1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73" name="「在此輸入名言語錄。」"/>
          <p:cNvSpPr txBox="1">
            <a:spLocks noGrp="1"/>
          </p:cNvSpPr>
          <p:nvPr>
            <p:ph type="body" sz="quarter" idx="13"/>
          </p:nvPr>
        </p:nvSpPr>
        <p:spPr>
          <a:xfrm>
            <a:off x="892969" y="2310557"/>
            <a:ext cx="7358064" cy="281286"/>
          </a:xfrm>
          <a:prstGeom prst="rect">
            <a:avLst/>
          </a:prstGeom>
        </p:spPr>
        <p:txBody>
          <a:bodyPr lIns="72248" tIns="72248" rIns="72248" bIns="72248"/>
          <a:lstStyle>
            <a:lvl1pPr marL="0" indent="0" algn="ctr" defTabSz="249499">
              <a:spcBef>
                <a:spcPts val="0"/>
              </a:spcBef>
              <a:buSzTx/>
              <a:buNone/>
              <a:defRPr sz="2592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marL="0" indent="0" algn="ctr" defTabSz="473163">
              <a:spcBef>
                <a:spcPts val="0"/>
              </a:spcBef>
              <a:buSzTx/>
              <a:buNone/>
              <a:defRPr sz="2592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46171" y="4319737"/>
            <a:ext cx="246896" cy="259464"/>
          </a:xfrm>
          <a:prstGeom prst="rect">
            <a:avLst/>
          </a:prstGeom>
        </p:spPr>
        <p:txBody>
          <a:bodyPr lIns="72248" tIns="72248" rIns="72248" bIns="72248"/>
          <a:lstStyle>
            <a:lvl1pPr defTabSz="286903">
              <a:defRPr sz="738">
                <a:solidFill>
                  <a:srgbClr val="5B5854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817665"/>
      </p:ext>
    </p:extLst>
  </p:cSld>
  <p:clrMapOvr>
    <a:masterClrMapping/>
  </p:clrMapOvr>
  <p:transition spd="med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大標題文字"/>
          <p:cNvSpPr txBox="1">
            <a:spLocks noGrp="1"/>
          </p:cNvSpPr>
          <p:nvPr>
            <p:ph type="title"/>
          </p:nvPr>
        </p:nvSpPr>
        <p:spPr>
          <a:xfrm>
            <a:off x="669727" y="818740"/>
            <a:ext cx="7804548" cy="853902"/>
          </a:xfrm>
          <a:prstGeom prst="rect">
            <a:avLst/>
          </a:prstGeom>
        </p:spPr>
        <p:txBody>
          <a:bodyPr lIns="45341" tIns="45341" rIns="45341" bIns="45341"/>
          <a:lstStyle>
            <a:lvl1pPr defTabSz="366598">
              <a:defRPr sz="4957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大標題文字</a:t>
            </a:r>
          </a:p>
        </p:txBody>
      </p:sp>
      <p:sp>
        <p:nvSpPr>
          <p:cNvPr id="282" name="內文層級一…"/>
          <p:cNvSpPr txBox="1">
            <a:spLocks noGrp="1"/>
          </p:cNvSpPr>
          <p:nvPr>
            <p:ph type="body" idx="1"/>
          </p:nvPr>
        </p:nvSpPr>
        <p:spPr>
          <a:xfrm>
            <a:off x="669727" y="1672642"/>
            <a:ext cx="7804548" cy="2486360"/>
          </a:xfrm>
          <a:prstGeom prst="rect">
            <a:avLst/>
          </a:prstGeom>
        </p:spPr>
        <p:txBody>
          <a:bodyPr lIns="45341" tIns="45341" rIns="45341" bIns="45341"/>
          <a:lstStyle>
            <a:lvl1pPr marL="268606" indent="-268606" defTabSz="366598">
              <a:spcBef>
                <a:spcPts val="2584"/>
              </a:spcBef>
              <a:buSzPct val="75000"/>
              <a:defRPr sz="2215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415700" indent="-268606" defTabSz="366598">
              <a:spcBef>
                <a:spcPts val="2584"/>
              </a:spcBef>
              <a:buSzPct val="75000"/>
              <a:defRPr sz="2215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562794" indent="-268606" defTabSz="366598">
              <a:spcBef>
                <a:spcPts val="2584"/>
              </a:spcBef>
              <a:buSzPct val="75000"/>
              <a:defRPr sz="2215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709888" indent="-268606" defTabSz="366598">
              <a:spcBef>
                <a:spcPts val="2584"/>
              </a:spcBef>
              <a:buSzPct val="75000"/>
              <a:defRPr sz="2215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856982" indent="-268606" defTabSz="366598">
              <a:spcBef>
                <a:spcPts val="2584"/>
              </a:spcBef>
              <a:buSzPct val="75000"/>
              <a:defRPr sz="2215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8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31182" y="4302156"/>
            <a:ext cx="272707" cy="253920"/>
          </a:xfrm>
          <a:prstGeom prst="rect">
            <a:avLst/>
          </a:prstGeom>
        </p:spPr>
        <p:txBody>
          <a:bodyPr lIns="45341" tIns="45341" rIns="45341" bIns="45341"/>
          <a:lstStyle>
            <a:lvl1pPr defTabSz="366598">
              <a:defRPr sz="1055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6074348"/>
      </p:ext>
    </p:extLst>
  </p:cSld>
  <p:clrMapOvr>
    <a:masterClrMapping/>
  </p:clrMapOvr>
  <p:transition spd="med"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與副標題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影像"/>
          <p:cNvSpPr>
            <a:spLocks noGrp="1"/>
          </p:cNvSpPr>
          <p:nvPr>
            <p:ph type="pic" sz="quarter" idx="13"/>
          </p:nvPr>
        </p:nvSpPr>
        <p:spPr>
          <a:xfrm>
            <a:off x="6000751" y="783581"/>
            <a:ext cx="2893220" cy="239092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91" name="影像"/>
          <p:cNvSpPr>
            <a:spLocks noGrp="1"/>
          </p:cNvSpPr>
          <p:nvPr>
            <p:ph type="pic" sz="quarter" idx="14"/>
          </p:nvPr>
        </p:nvSpPr>
        <p:spPr>
          <a:xfrm>
            <a:off x="3125391" y="783581"/>
            <a:ext cx="2893219" cy="239092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92" name="影像"/>
          <p:cNvSpPr>
            <a:spLocks noGrp="1"/>
          </p:cNvSpPr>
          <p:nvPr>
            <p:ph type="pic" sz="quarter" idx="15"/>
          </p:nvPr>
        </p:nvSpPr>
        <p:spPr>
          <a:xfrm>
            <a:off x="250031" y="783581"/>
            <a:ext cx="2893220" cy="239092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93" name="大標題文字"/>
          <p:cNvSpPr txBox="1">
            <a:spLocks noGrp="1"/>
          </p:cNvSpPr>
          <p:nvPr>
            <p:ph type="title"/>
          </p:nvPr>
        </p:nvSpPr>
        <p:spPr>
          <a:xfrm>
            <a:off x="455414" y="3244824"/>
            <a:ext cx="8233173" cy="562571"/>
          </a:xfrm>
          <a:prstGeom prst="rect">
            <a:avLst/>
          </a:prstGeom>
        </p:spPr>
        <p:txBody>
          <a:bodyPr lIns="45341" tIns="45341" rIns="45341" bIns="45341" anchor="b"/>
          <a:lstStyle>
            <a:lvl1pPr defTabSz="366598">
              <a:defRPr sz="4640">
                <a:solidFill>
                  <a:srgbClr val="546056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大標題文字</a:t>
            </a:r>
          </a:p>
        </p:txBody>
      </p:sp>
      <p:sp>
        <p:nvSpPr>
          <p:cNvPr id="29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455414" y="3802373"/>
            <a:ext cx="8233173" cy="507318"/>
          </a:xfrm>
          <a:prstGeom prst="rect">
            <a:avLst/>
          </a:prstGeom>
        </p:spPr>
        <p:txBody>
          <a:bodyPr lIns="45341" tIns="45341" rIns="45341" bIns="45341" anchor="t"/>
          <a:lstStyle>
            <a:lvl1pPr marL="0" indent="0" algn="ctr" defTabSz="366598">
              <a:lnSpc>
                <a:spcPct val="110000"/>
              </a:lnSpc>
              <a:spcBef>
                <a:spcPts val="0"/>
              </a:spcBef>
              <a:buSzTx/>
              <a:buNone/>
              <a:defRPr sz="1898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0" algn="ctr" defTabSz="366598">
              <a:lnSpc>
                <a:spcPct val="110000"/>
              </a:lnSpc>
              <a:spcBef>
                <a:spcPts val="0"/>
              </a:spcBef>
              <a:buSzTx/>
              <a:buNone/>
              <a:defRPr sz="1898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0" algn="ctr" defTabSz="366598">
              <a:lnSpc>
                <a:spcPct val="110000"/>
              </a:lnSpc>
              <a:spcBef>
                <a:spcPts val="0"/>
              </a:spcBef>
              <a:buSzTx/>
              <a:buNone/>
              <a:defRPr sz="1898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0" algn="ctr" defTabSz="366598">
              <a:lnSpc>
                <a:spcPct val="110000"/>
              </a:lnSpc>
              <a:spcBef>
                <a:spcPts val="0"/>
              </a:spcBef>
              <a:buSzTx/>
              <a:buNone/>
              <a:defRPr sz="1898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0" algn="ctr" defTabSz="366598">
              <a:lnSpc>
                <a:spcPct val="110000"/>
              </a:lnSpc>
              <a:spcBef>
                <a:spcPts val="0"/>
              </a:spcBef>
              <a:buSzTx/>
              <a:buNone/>
              <a:defRPr sz="1898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9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35992" y="4344852"/>
            <a:ext cx="263089" cy="253920"/>
          </a:xfrm>
          <a:prstGeom prst="rect">
            <a:avLst/>
          </a:prstGeom>
        </p:spPr>
        <p:txBody>
          <a:bodyPr lIns="45341" tIns="45341" rIns="45341" bIns="45341"/>
          <a:lstStyle>
            <a:lvl1pPr defTabSz="366598">
              <a:defRPr sz="1055">
                <a:solidFill>
                  <a:srgbClr val="FFFFFF">
                    <a:alpha val="95000"/>
                  </a:srgbClr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502764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影像"/>
          <p:cNvSpPr>
            <a:spLocks noGrp="1"/>
          </p:cNvSpPr>
          <p:nvPr>
            <p:ph type="pic" idx="13"/>
          </p:nvPr>
        </p:nvSpPr>
        <p:spPr>
          <a:xfrm>
            <a:off x="375047" y="1835052"/>
            <a:ext cx="8393906" cy="3040559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57384" tIns="28692" rIns="57384" bIns="28692">
            <a:noAutofit/>
          </a:bodyPr>
          <a:lstStyle/>
          <a:p>
            <a:endParaRPr/>
          </a:p>
        </p:txBody>
      </p:sp>
      <p:sp>
        <p:nvSpPr>
          <p:cNvPr id="21" name="大標題文字"/>
          <p:cNvSpPr txBox="1">
            <a:spLocks noGrp="1"/>
          </p:cNvSpPr>
          <p:nvPr>
            <p:ph type="title"/>
          </p:nvPr>
        </p:nvSpPr>
        <p:spPr>
          <a:xfrm>
            <a:off x="473274" y="616148"/>
            <a:ext cx="8197453" cy="70321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4600" spc="93">
                <a:solidFill>
                  <a:srgbClr val="FFFFFF"/>
                </a:solidFill>
              </a:defRPr>
            </a:lvl1pPr>
          </a:lstStyle>
          <a:p>
            <a:r>
              <a:t>大標題文字</a:t>
            </a:r>
          </a:p>
        </p:txBody>
      </p:sp>
      <p:sp>
        <p:nvSpPr>
          <p:cNvPr id="2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473274" y="267892"/>
            <a:ext cx="8197453" cy="35495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sz="2500" cap="all" spc="5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143463" algn="ctr">
              <a:spcBef>
                <a:spcPts val="0"/>
              </a:spcBef>
              <a:buClrTx/>
              <a:buSzTx/>
              <a:buNone/>
              <a:defRPr sz="2500" cap="all" spc="5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286927" algn="ctr">
              <a:spcBef>
                <a:spcPts val="0"/>
              </a:spcBef>
              <a:buClrTx/>
              <a:buSzTx/>
              <a:buNone/>
              <a:defRPr sz="2500" cap="all" spc="5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430391" algn="ctr">
              <a:spcBef>
                <a:spcPts val="0"/>
              </a:spcBef>
              <a:buClrTx/>
              <a:buSzTx/>
              <a:buNone/>
              <a:defRPr sz="2500" cap="all" spc="5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573855" algn="ctr">
              <a:spcBef>
                <a:spcPts val="0"/>
              </a:spcBef>
              <a:buClrTx/>
              <a:buSzTx/>
              <a:buNone/>
              <a:defRPr sz="2500" cap="all" spc="5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中央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chalk_line-1.png" descr="chalk_line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016" y="0"/>
            <a:ext cx="2419945" cy="51652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chalk_line-2.png" descr="chalk_line-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34384" y="696751"/>
            <a:ext cx="5509617" cy="41841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scrapbook_cover_title_hi.png" descr="scrapbook_cover_title_hi.png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7556" y="215055"/>
            <a:ext cx="8268891" cy="2203401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大標題文字"/>
          <p:cNvSpPr txBox="1">
            <a:spLocks noGrp="1"/>
          </p:cNvSpPr>
          <p:nvPr>
            <p:ph type="title"/>
          </p:nvPr>
        </p:nvSpPr>
        <p:spPr>
          <a:xfrm>
            <a:off x="892970" y="714001"/>
            <a:ext cx="7358063" cy="1205508"/>
          </a:xfrm>
          <a:prstGeom prst="rect">
            <a:avLst/>
          </a:prstGeom>
        </p:spPr>
        <p:txBody>
          <a:bodyPr anchor="ctr"/>
          <a:lstStyle>
            <a:lvl1pPr defTabSz="366629">
              <a:defRPr sz="4400" i="1" cap="none" spc="0">
                <a:solidFill>
                  <a:srgbClr val="292929">
                    <a:alpha val="93000"/>
                  </a:srgbClr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大標題文字</a:t>
            </a:r>
          </a:p>
        </p:txBody>
      </p:sp>
      <p:sp>
        <p:nvSpPr>
          <p:cNvPr id="30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25537" y="4902398"/>
            <a:ext cx="283997" cy="279828"/>
          </a:xfrm>
          <a:prstGeom prst="rect">
            <a:avLst/>
          </a:prstGeom>
        </p:spPr>
        <p:txBody>
          <a:bodyPr/>
          <a:lstStyle>
            <a:lvl1pPr defTabSz="366629">
              <a:defRPr sz="1400" cap="none" spc="0">
                <a:solidFill>
                  <a:srgbClr val="006288"/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dash-line.png" descr="dash-line.png"/>
          <p:cNvPicPr>
            <a:picLocks noChangeAspect="1"/>
          </p:cNvPicPr>
          <p:nvPr/>
        </p:nvPicPr>
        <p:blipFill>
          <a:blip r:embed="rId3">
            <a:extLst/>
          </a:blip>
          <a:srcRect t="21428" r="64508" b="16071"/>
          <a:stretch>
            <a:fillRect/>
          </a:stretch>
        </p:blipFill>
        <p:spPr>
          <a:xfrm>
            <a:off x="312539" y="977801"/>
            <a:ext cx="8518922" cy="234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dash-line.png" descr="dash-line.png"/>
          <p:cNvPicPr>
            <a:picLocks noChangeAspect="1"/>
          </p:cNvPicPr>
          <p:nvPr/>
        </p:nvPicPr>
        <p:blipFill>
          <a:blip r:embed="rId3">
            <a:extLst/>
          </a:blip>
          <a:srcRect t="19642" r="61904" b="17857"/>
          <a:stretch>
            <a:fillRect/>
          </a:stretch>
        </p:blipFill>
        <p:spPr>
          <a:xfrm>
            <a:off x="0" y="4714875"/>
            <a:ext cx="9144000" cy="234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dash-line.png" descr="dash-line.png"/>
          <p:cNvPicPr>
            <a:picLocks/>
          </p:cNvPicPr>
          <p:nvPr/>
        </p:nvPicPr>
        <p:blipFill>
          <a:blip r:embed="rId3">
            <a:extLst/>
          </a:blip>
          <a:srcRect t="19642" r="71428" b="17857"/>
          <a:stretch>
            <a:fillRect/>
          </a:stretch>
        </p:blipFill>
        <p:spPr>
          <a:xfrm rot="5400000">
            <a:off x="-2138659" y="2415482"/>
            <a:ext cx="5143501" cy="31253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dash-line.png" descr="dash-line.png"/>
          <p:cNvPicPr>
            <a:picLocks noChangeAspect="1"/>
          </p:cNvPicPr>
          <p:nvPr/>
        </p:nvPicPr>
        <p:blipFill>
          <a:blip r:embed="rId3">
            <a:extLst/>
          </a:blip>
          <a:srcRect t="16071" r="78794" b="21428"/>
          <a:stretch>
            <a:fillRect/>
          </a:stretch>
        </p:blipFill>
        <p:spPr>
          <a:xfrm rot="5400000">
            <a:off x="6802191" y="2723555"/>
            <a:ext cx="3817442" cy="31253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tri-line.png" descr="tri-line.png"/>
          <p:cNvPicPr>
            <a:picLocks noChangeAspect="1"/>
          </p:cNvPicPr>
          <p:nvPr/>
        </p:nvPicPr>
        <p:blipFill>
          <a:blip r:embed="rId4">
            <a:extLst/>
          </a:blip>
          <a:srcRect l="70681" t="18886"/>
          <a:stretch>
            <a:fillRect/>
          </a:stretch>
        </p:blipFill>
        <p:spPr>
          <a:xfrm rot="16199995">
            <a:off x="-1272675" y="2792953"/>
            <a:ext cx="3716983" cy="287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1"/>
                </a:lnTo>
                <a:lnTo>
                  <a:pt x="0" y="0"/>
                </a:lnTo>
                <a:lnTo>
                  <a:pt x="0" y="21599"/>
                </a:lnTo>
                <a:lnTo>
                  <a:pt x="21600" y="2160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21" name="tri-line.png" descr="tri-line.png"/>
          <p:cNvPicPr>
            <a:picLocks noChangeAspect="1"/>
          </p:cNvPicPr>
          <p:nvPr/>
        </p:nvPicPr>
        <p:blipFill>
          <a:blip r:embed="rId4">
            <a:extLst/>
          </a:blip>
          <a:srcRect l="9861" t="22490" r="62206"/>
          <a:stretch>
            <a:fillRect/>
          </a:stretch>
        </p:blipFill>
        <p:spPr>
          <a:xfrm rot="5399996">
            <a:off x="6802193" y="2824015"/>
            <a:ext cx="3509368" cy="272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22" name="tri-line.png" descr="tri-line.png"/>
          <p:cNvPicPr>
            <a:picLocks noChangeAspect="1"/>
          </p:cNvPicPr>
          <p:nvPr/>
        </p:nvPicPr>
        <p:blipFill>
          <a:blip r:embed="rId4">
            <a:extLst/>
          </a:blip>
          <a:srcRect t="18678" r="51892"/>
          <a:stretch>
            <a:fillRect/>
          </a:stretch>
        </p:blipFill>
        <p:spPr>
          <a:xfrm rot="10799995">
            <a:off x="620613" y="4627816"/>
            <a:ext cx="8059044" cy="214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1"/>
                </a:lnTo>
                <a:lnTo>
                  <a:pt x="0" y="0"/>
                </a:lnTo>
                <a:lnTo>
                  <a:pt x="0" y="21599"/>
                </a:lnTo>
                <a:lnTo>
                  <a:pt x="21600" y="2160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23" name="tri-line.png" descr="tri-line.png"/>
          <p:cNvPicPr>
            <a:picLocks noChangeAspect="1"/>
          </p:cNvPicPr>
          <p:nvPr/>
        </p:nvPicPr>
        <p:blipFill>
          <a:blip r:embed="rId4">
            <a:extLst/>
          </a:blip>
          <a:srcRect t="17783" r="51945" b="18"/>
          <a:stretch>
            <a:fillRect/>
          </a:stretch>
        </p:blipFill>
        <p:spPr>
          <a:xfrm rot="21599996">
            <a:off x="589360" y="1084953"/>
            <a:ext cx="8050114" cy="216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1"/>
                </a:lnTo>
                <a:lnTo>
                  <a:pt x="0" y="0"/>
                </a:lnTo>
                <a:lnTo>
                  <a:pt x="0" y="21599"/>
                </a:lnTo>
                <a:lnTo>
                  <a:pt x="21600" y="2160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24" name="scrapbook_title_hi.png" descr="scrapbook_title_hi.png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7953" y="160736"/>
            <a:ext cx="7625953" cy="1192113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大標題文字"/>
          <p:cNvSpPr txBox="1">
            <a:spLocks noGrp="1"/>
          </p:cNvSpPr>
          <p:nvPr>
            <p:ph type="title"/>
          </p:nvPr>
        </p:nvSpPr>
        <p:spPr>
          <a:xfrm>
            <a:off x="892970" y="133945"/>
            <a:ext cx="7358063" cy="1238994"/>
          </a:xfrm>
          <a:prstGeom prst="rect">
            <a:avLst/>
          </a:prstGeom>
        </p:spPr>
        <p:txBody>
          <a:bodyPr anchor="ctr"/>
          <a:lstStyle>
            <a:lvl1pPr defTabSz="366629">
              <a:defRPr sz="4400" cap="none" spc="0">
                <a:solidFill>
                  <a:srgbClr val="528D4D"/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r>
              <a:t>大標題文字</a:t>
            </a:r>
          </a:p>
        </p:txBody>
      </p:sp>
      <p:sp>
        <p:nvSpPr>
          <p:cNvPr id="326" name="內文層級一…"/>
          <p:cNvSpPr txBox="1">
            <a:spLocks noGrp="1"/>
          </p:cNvSpPr>
          <p:nvPr>
            <p:ph type="body" idx="1"/>
          </p:nvPr>
        </p:nvSpPr>
        <p:spPr>
          <a:xfrm>
            <a:off x="664277" y="1567160"/>
            <a:ext cx="7815447" cy="3013770"/>
          </a:xfrm>
          <a:prstGeom prst="rect">
            <a:avLst/>
          </a:prstGeom>
        </p:spPr>
        <p:txBody>
          <a:bodyPr anchor="ctr"/>
          <a:lstStyle>
            <a:lvl1pPr marL="286927" indent="-286927" defTabSz="366629">
              <a:spcBef>
                <a:spcPts val="2511"/>
              </a:spcBef>
              <a:buSzPct val="50000"/>
              <a:buBlip>
                <a:blip r:embed="rId6"/>
              </a:buBlip>
              <a:defRPr sz="2200" spc="0">
                <a:solidFill>
                  <a:srgbClr val="00628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573855" indent="-286927" defTabSz="366629">
              <a:spcBef>
                <a:spcPts val="2511"/>
              </a:spcBef>
              <a:buClrTx/>
              <a:buSzPct val="50000"/>
              <a:buBlip>
                <a:blip r:embed="rId6"/>
              </a:buBlip>
              <a:defRPr sz="2200" spc="0">
                <a:solidFill>
                  <a:srgbClr val="00628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860781" indent="-286927" defTabSz="366629">
              <a:spcBef>
                <a:spcPts val="2511"/>
              </a:spcBef>
              <a:buClrTx/>
              <a:buSzPct val="50000"/>
              <a:buBlip>
                <a:blip r:embed="rId6"/>
              </a:buBlip>
              <a:defRPr sz="2200" spc="0">
                <a:solidFill>
                  <a:srgbClr val="00628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147709" indent="-286927" defTabSz="366629">
              <a:spcBef>
                <a:spcPts val="2511"/>
              </a:spcBef>
              <a:buClrTx/>
              <a:buSzPct val="50000"/>
              <a:buBlip>
                <a:blip r:embed="rId6"/>
              </a:buBlip>
              <a:defRPr sz="2200" spc="0">
                <a:solidFill>
                  <a:srgbClr val="00628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1434636" indent="-286927" defTabSz="366629">
              <a:spcBef>
                <a:spcPts val="2511"/>
              </a:spcBef>
              <a:buClrTx/>
              <a:buSzPct val="50000"/>
              <a:buBlip>
                <a:blip r:embed="rId6"/>
              </a:buBlip>
              <a:defRPr sz="2200" spc="0">
                <a:solidFill>
                  <a:srgbClr val="006288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2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25537" y="4902398"/>
            <a:ext cx="283997" cy="279828"/>
          </a:xfrm>
          <a:prstGeom prst="rect">
            <a:avLst/>
          </a:prstGeom>
        </p:spPr>
        <p:txBody>
          <a:bodyPr/>
          <a:lstStyle>
            <a:lvl1pPr defTabSz="366629">
              <a:defRPr sz="1400" cap="none" spc="0">
                <a:solidFill>
                  <a:srgbClr val="006288"/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上方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dash-line.png" descr="dash-line.png"/>
          <p:cNvPicPr>
            <a:picLocks noChangeAspect="1"/>
          </p:cNvPicPr>
          <p:nvPr/>
        </p:nvPicPr>
        <p:blipFill>
          <a:blip r:embed="rId3">
            <a:extLst/>
          </a:blip>
          <a:srcRect t="21428" r="64508" b="16071"/>
          <a:stretch>
            <a:fillRect/>
          </a:stretch>
        </p:blipFill>
        <p:spPr>
          <a:xfrm>
            <a:off x="312539" y="977801"/>
            <a:ext cx="8518922" cy="234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dash-line.png" descr="dash-line.png"/>
          <p:cNvPicPr>
            <a:picLocks noChangeAspect="1"/>
          </p:cNvPicPr>
          <p:nvPr/>
        </p:nvPicPr>
        <p:blipFill>
          <a:blip r:embed="rId3">
            <a:extLst/>
          </a:blip>
          <a:srcRect t="19642" r="61904" b="17857"/>
          <a:stretch>
            <a:fillRect/>
          </a:stretch>
        </p:blipFill>
        <p:spPr>
          <a:xfrm>
            <a:off x="0" y="4714875"/>
            <a:ext cx="9144000" cy="234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dash-line.png" descr="dash-line.png"/>
          <p:cNvPicPr>
            <a:picLocks/>
          </p:cNvPicPr>
          <p:nvPr/>
        </p:nvPicPr>
        <p:blipFill>
          <a:blip r:embed="rId3">
            <a:extLst/>
          </a:blip>
          <a:srcRect t="19642" r="71428" b="17857"/>
          <a:stretch>
            <a:fillRect/>
          </a:stretch>
        </p:blipFill>
        <p:spPr>
          <a:xfrm rot="5400000">
            <a:off x="-2138659" y="2415482"/>
            <a:ext cx="5143501" cy="312539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dash-line.png" descr="dash-line.png"/>
          <p:cNvPicPr>
            <a:picLocks noChangeAspect="1"/>
          </p:cNvPicPr>
          <p:nvPr/>
        </p:nvPicPr>
        <p:blipFill>
          <a:blip r:embed="rId3">
            <a:extLst/>
          </a:blip>
          <a:srcRect t="16071" r="78794" b="21428"/>
          <a:stretch>
            <a:fillRect/>
          </a:stretch>
        </p:blipFill>
        <p:spPr>
          <a:xfrm rot="5400000">
            <a:off x="6802191" y="2723555"/>
            <a:ext cx="3817442" cy="312539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tri-line.png" descr="tri-line.png"/>
          <p:cNvPicPr>
            <a:picLocks noChangeAspect="1"/>
          </p:cNvPicPr>
          <p:nvPr/>
        </p:nvPicPr>
        <p:blipFill>
          <a:blip r:embed="rId4">
            <a:extLst/>
          </a:blip>
          <a:srcRect l="70681" t="18886"/>
          <a:stretch>
            <a:fillRect/>
          </a:stretch>
        </p:blipFill>
        <p:spPr>
          <a:xfrm rot="16199995">
            <a:off x="-1272675" y="2792953"/>
            <a:ext cx="3716983" cy="287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1"/>
                </a:lnTo>
                <a:lnTo>
                  <a:pt x="0" y="0"/>
                </a:lnTo>
                <a:lnTo>
                  <a:pt x="0" y="21599"/>
                </a:lnTo>
                <a:lnTo>
                  <a:pt x="21600" y="2160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39" name="tri-line.png" descr="tri-line.png"/>
          <p:cNvPicPr>
            <a:picLocks noChangeAspect="1"/>
          </p:cNvPicPr>
          <p:nvPr/>
        </p:nvPicPr>
        <p:blipFill>
          <a:blip r:embed="rId4">
            <a:extLst/>
          </a:blip>
          <a:srcRect l="9861" t="22490" r="62206"/>
          <a:stretch>
            <a:fillRect/>
          </a:stretch>
        </p:blipFill>
        <p:spPr>
          <a:xfrm rot="5399996">
            <a:off x="6802193" y="2824015"/>
            <a:ext cx="3509368" cy="272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40" name="tri-line.png" descr="tri-line.png"/>
          <p:cNvPicPr>
            <a:picLocks noChangeAspect="1"/>
          </p:cNvPicPr>
          <p:nvPr/>
        </p:nvPicPr>
        <p:blipFill>
          <a:blip r:embed="rId4">
            <a:extLst/>
          </a:blip>
          <a:srcRect t="18678" r="51892"/>
          <a:stretch>
            <a:fillRect/>
          </a:stretch>
        </p:blipFill>
        <p:spPr>
          <a:xfrm rot="10799995">
            <a:off x="620613" y="4627816"/>
            <a:ext cx="8059044" cy="214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1"/>
                </a:lnTo>
                <a:lnTo>
                  <a:pt x="0" y="0"/>
                </a:lnTo>
                <a:lnTo>
                  <a:pt x="0" y="21599"/>
                </a:lnTo>
                <a:lnTo>
                  <a:pt x="21600" y="2160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41" name="tri-line.png" descr="tri-line.png"/>
          <p:cNvPicPr>
            <a:picLocks noChangeAspect="1"/>
          </p:cNvPicPr>
          <p:nvPr/>
        </p:nvPicPr>
        <p:blipFill>
          <a:blip r:embed="rId4">
            <a:extLst/>
          </a:blip>
          <a:srcRect t="17783" r="51945" b="18"/>
          <a:stretch>
            <a:fillRect/>
          </a:stretch>
        </p:blipFill>
        <p:spPr>
          <a:xfrm rot="21599996">
            <a:off x="589360" y="1084953"/>
            <a:ext cx="8050114" cy="216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1"/>
                </a:lnTo>
                <a:lnTo>
                  <a:pt x="0" y="0"/>
                </a:lnTo>
                <a:lnTo>
                  <a:pt x="0" y="21599"/>
                </a:lnTo>
                <a:lnTo>
                  <a:pt x="21600" y="2160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42" name="scrapbook_title_hi.png" descr="scrapbook_title_hi.png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7953" y="160736"/>
            <a:ext cx="7625953" cy="1192113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大標題文字"/>
          <p:cNvSpPr txBox="1">
            <a:spLocks noGrp="1"/>
          </p:cNvSpPr>
          <p:nvPr>
            <p:ph type="title"/>
          </p:nvPr>
        </p:nvSpPr>
        <p:spPr>
          <a:xfrm>
            <a:off x="892970" y="133945"/>
            <a:ext cx="7358063" cy="1238994"/>
          </a:xfrm>
          <a:prstGeom prst="rect">
            <a:avLst/>
          </a:prstGeom>
        </p:spPr>
        <p:txBody>
          <a:bodyPr anchor="ctr"/>
          <a:lstStyle>
            <a:lvl1pPr defTabSz="366629">
              <a:defRPr sz="4400" cap="none" spc="0">
                <a:solidFill>
                  <a:srgbClr val="528D4D"/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r>
              <a:t>大標題文字</a:t>
            </a:r>
          </a:p>
        </p:txBody>
      </p:sp>
      <p:sp>
        <p:nvSpPr>
          <p:cNvPr id="34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25537" y="4902398"/>
            <a:ext cx="283997" cy="279828"/>
          </a:xfrm>
          <a:prstGeom prst="rect">
            <a:avLst/>
          </a:prstGeom>
        </p:spPr>
        <p:txBody>
          <a:bodyPr/>
          <a:lstStyle>
            <a:lvl1pPr defTabSz="366629">
              <a:defRPr sz="1400" cap="none" spc="0">
                <a:solidFill>
                  <a:srgbClr val="006288"/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矩形"/>
          <p:cNvSpPr/>
          <p:nvPr/>
        </p:nvSpPr>
        <p:spPr>
          <a:xfrm>
            <a:off x="-6624" y="633215"/>
            <a:ext cx="9157247" cy="471935"/>
          </a:xfrm>
          <a:prstGeom prst="rect">
            <a:avLst/>
          </a:prstGeom>
          <a:solidFill>
            <a:srgbClr val="B36AE2"/>
          </a:solidFill>
          <a:ln w="12700"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</p:spPr>
        <p:txBody>
          <a:bodyPr lIns="17003" tIns="17003" rIns="17003" bIns="17003" anchor="ctr"/>
          <a:lstStyle/>
          <a:p>
            <a:pPr defTabSz="368400">
              <a:defRPr sz="2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2" name="兩岸清華"/>
          <p:cNvSpPr txBox="1"/>
          <p:nvPr/>
        </p:nvSpPr>
        <p:spPr>
          <a:xfrm>
            <a:off x="7396668" y="605793"/>
            <a:ext cx="1675814" cy="526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7003" tIns="17003" rIns="17003" bIns="17003" anchor="ctr">
            <a:spAutoFit/>
          </a:bodyPr>
          <a:lstStyle>
            <a:lvl1pPr defTabSz="587022">
              <a:defRPr sz="3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兩岸清華</a:t>
            </a:r>
          </a:p>
        </p:txBody>
      </p:sp>
      <p:sp>
        <p:nvSpPr>
          <p:cNvPr id="35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302861" y="4213228"/>
            <a:ext cx="212490" cy="215696"/>
          </a:xfrm>
          <a:prstGeom prst="rect">
            <a:avLst/>
          </a:prstGeom>
        </p:spPr>
        <p:txBody>
          <a:bodyPr lIns="30605" tIns="30605" rIns="30605" bIns="30605" anchor="ctr"/>
          <a:lstStyle>
            <a:lvl1pPr algn="r" defTabSz="816148">
              <a:defRPr sz="1000" cap="none" spc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D1A8C9-574F-4F51-9255-CD4545B739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6B784ED-B3C8-4456-AA17-9C806E2F5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2FCAF64-F7BF-47CB-80DB-8888AF059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EC702-F475-41C4-BC51-A79758041B3E}" type="datetimeFigureOut">
              <a:rPr lang="zh-TW" altLang="en-US" smtClean="0"/>
              <a:t>2022/10/12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C5714FF-E756-4A4A-BE75-2F2D6E1BC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43F4BDA-36FF-4404-BB6F-EBFC181FF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4964990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B6E955-DBD6-4E5B-AC09-9D6E5B109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C9D758-7343-4DEF-92EA-08FDAB05F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667E2A-F99E-40DE-8A59-F528BF0F3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EC702-F475-41C4-BC51-A79758041B3E}" type="datetimeFigureOut">
              <a:rPr lang="zh-TW" altLang="en-US" smtClean="0"/>
              <a:t>2022/10/12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C3E1893-47C0-477E-BD14-183D03D75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AB42573-FA39-4050-9988-7EDDBA8D7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968016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9E7A12-A7D3-4163-91E4-50FB1DA52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C824378-A748-4A4E-8C4F-1AA1707D4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F5EBC0-8A21-4B13-8395-DA85D93AC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EC702-F475-41C4-BC51-A79758041B3E}" type="datetimeFigureOut">
              <a:rPr lang="zh-TW" altLang="en-US" smtClean="0"/>
              <a:t>2022/10/12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8536F1-2BDD-467A-8815-EAC829F72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66921C-D97B-43C2-BE76-6B58AFDEE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9437435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724AE0-DE2D-498A-BADA-16FA36575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57CD952-16C8-4163-B83D-28DAFD9DAF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2ED99FC-FC88-4FC6-A127-D3FEA5261E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202BE3A-84CE-411E-9F87-8A1BCD1D5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EC702-F475-41C4-BC51-A79758041B3E}" type="datetimeFigureOut">
              <a:rPr lang="zh-TW" altLang="en-US" smtClean="0"/>
              <a:t>2022/10/12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03917B8-4786-4739-8D0D-CE5932BFC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539F269-1F60-449C-B982-39130ABE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9303981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688018-1106-47C5-AA09-78D4ED9EA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002E0CE-3CB9-4B23-A87C-71DBD73172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E7B0790-B6E9-4CF4-A4E7-0CFAC35876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7399256-A4DD-43D8-B220-03F2408EDD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8C8BC9D-3EE6-4D56-AEB2-7CDD89A92B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EA33A9F-F8F7-4986-8D38-53B183A6F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EC702-F475-41C4-BC51-A79758041B3E}" type="datetimeFigureOut">
              <a:rPr lang="zh-TW" altLang="en-US" smtClean="0"/>
              <a:t>2022/10/12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722D775-D401-41CE-9820-D7AAA62F7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E5D141D-5413-47C1-B886-9F1F940AE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675401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E4C091-3036-449B-8629-E3F55461C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60BDE7B-A900-4D7B-B2D3-31821857D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EC702-F475-41C4-BC51-A79758041B3E}" type="datetimeFigureOut">
              <a:rPr lang="zh-TW" altLang="en-US" smtClean="0"/>
              <a:t>2022/10/12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CE92FFD-B174-4AC2-AF7F-863186B5B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078A9D2-7EFB-40ED-8B39-22DC4AAFD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781660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影像"/>
          <p:cNvSpPr>
            <a:spLocks noGrp="1"/>
          </p:cNvSpPr>
          <p:nvPr>
            <p:ph type="pic" idx="13"/>
          </p:nvPr>
        </p:nvSpPr>
        <p:spPr>
          <a:xfrm>
            <a:off x="616149" y="1228949"/>
            <a:ext cx="7929563" cy="3415605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57384" tIns="28692" rIns="57384" bIns="28692">
            <a:noAutofit/>
          </a:bodyPr>
          <a:lstStyle/>
          <a:p>
            <a:endParaRPr/>
          </a:p>
        </p:txBody>
      </p:sp>
      <p:sp>
        <p:nvSpPr>
          <p:cNvPr id="31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3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473274" y="696517"/>
            <a:ext cx="8197453" cy="26119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sz="1600" cap="all" spc="147">
                <a:latin typeface="+mn-lt"/>
                <a:ea typeface="+mn-ea"/>
                <a:cs typeface="+mn-cs"/>
                <a:sym typeface="Futura"/>
              </a:defRPr>
            </a:lvl1pPr>
            <a:lvl2pPr marL="0" indent="143463" algn="ctr">
              <a:spcBef>
                <a:spcPts val="0"/>
              </a:spcBef>
              <a:buClrTx/>
              <a:buSzTx/>
              <a:buNone/>
              <a:defRPr sz="1600" cap="all" spc="147">
                <a:latin typeface="+mn-lt"/>
                <a:ea typeface="+mn-ea"/>
                <a:cs typeface="+mn-cs"/>
                <a:sym typeface="Futura"/>
              </a:defRPr>
            </a:lvl2pPr>
            <a:lvl3pPr marL="0" indent="286927" algn="ctr">
              <a:spcBef>
                <a:spcPts val="0"/>
              </a:spcBef>
              <a:buClrTx/>
              <a:buSzTx/>
              <a:buNone/>
              <a:defRPr sz="1600" cap="all" spc="147">
                <a:latin typeface="+mn-lt"/>
                <a:ea typeface="+mn-ea"/>
                <a:cs typeface="+mn-cs"/>
                <a:sym typeface="Futura"/>
              </a:defRPr>
            </a:lvl3pPr>
            <a:lvl4pPr marL="0" indent="430391" algn="ctr">
              <a:spcBef>
                <a:spcPts val="0"/>
              </a:spcBef>
              <a:buClrTx/>
              <a:buSzTx/>
              <a:buNone/>
              <a:defRPr sz="1600" cap="all" spc="147">
                <a:latin typeface="+mn-lt"/>
                <a:ea typeface="+mn-ea"/>
                <a:cs typeface="+mn-cs"/>
                <a:sym typeface="Futura"/>
              </a:defRPr>
            </a:lvl4pPr>
            <a:lvl5pPr marL="0" indent="573855" algn="ctr">
              <a:spcBef>
                <a:spcPts val="0"/>
              </a:spcBef>
              <a:buClrTx/>
              <a:buSzTx/>
              <a:buNone/>
              <a:defRPr sz="1600" cap="all" spc="147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4A3A1D2-5A02-476E-9318-44CDD5802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EC702-F475-41C4-BC51-A79758041B3E}" type="datetimeFigureOut">
              <a:rPr lang="zh-TW" altLang="en-US" smtClean="0"/>
              <a:t>2022/10/12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0F20955-FA62-4140-A174-96C79A11A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B0FF8C-6BE3-4DD4-B121-AE693AE20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7849544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FAECDE-A89F-4912-B93C-C12F8628C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580B8D-BC90-4FA0-B32B-42490BD4E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7728A8B-D8F7-48CA-9EF5-52D36E67DF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4EAD48B-4DAD-46D4-B4B7-1BD2648F4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EC702-F475-41C4-BC51-A79758041B3E}" type="datetimeFigureOut">
              <a:rPr lang="zh-TW" altLang="en-US" smtClean="0"/>
              <a:t>2022/10/12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CB4C523-0886-49CE-97D9-BCD87FFE2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BA5F84A-8AC7-41B7-976D-FEB3E2A2A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4566236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C3DD12-1933-4558-9154-A0A56A37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0DCC426-0343-4D8F-AA2D-C328FC755E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7466469-CFCB-40AE-BD37-50FDC9B3D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A157084-232C-4EC6-B67D-7C0DBAC36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EC702-F475-41C4-BC51-A79758041B3E}" type="datetimeFigureOut">
              <a:rPr lang="zh-TW" altLang="en-US" smtClean="0"/>
              <a:t>2022/10/12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F374A0B-5FD0-40D6-BB77-CE5028F88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95DDBB3-3370-425A-AA55-328668C35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8162953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580C41-813E-41C9-9DBF-A82FEDE9B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E370496-4F9B-48D3-B68F-25FF1E6F33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C54216-90F3-42A0-9E9C-C8EE4518B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EC702-F475-41C4-BC51-A79758041B3E}" type="datetimeFigureOut">
              <a:rPr lang="zh-TW" altLang="en-US" smtClean="0"/>
              <a:t>2022/10/12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6584427-5158-4BB1-8112-89E1D8E74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AB038B-53BA-46CD-968A-05562F573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7871537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053FCF6-A9DA-4D03-90A9-0A62C0D88B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E6E92F8-7696-4DA7-8DB1-B462F9CA7C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A37EE23-8F8F-4978-8D48-737D2FBA8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EC702-F475-41C4-BC51-A79758041B3E}" type="datetimeFigureOut">
              <a:rPr lang="zh-TW" altLang="en-US" smtClean="0"/>
              <a:t>2022/10/12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9EFCD9F-C77A-40DB-804A-E3CE78E61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882F622-C89A-49DD-83FF-DBF4275EE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8449099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 txBox="1">
            <a:spLocks noGrp="1"/>
          </p:cNvSpPr>
          <p:nvPr>
            <p:ph type="body" sz="quarter" idx="13"/>
          </p:nvPr>
        </p:nvSpPr>
        <p:spPr>
          <a:xfrm>
            <a:off x="473274" y="696516"/>
            <a:ext cx="8197453" cy="31060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1600" cap="all" spc="147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r>
              <a:t>donec quis nunc</a:t>
            </a:r>
          </a:p>
        </p:txBody>
      </p:sp>
      <p:sp>
        <p:nvSpPr>
          <p:cNvPr id="7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77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65814" y="4868912"/>
            <a:ext cx="212374" cy="20288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8665799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大標題文字"/>
          <p:cNvSpPr txBox="1">
            <a:spLocks noGrp="1"/>
          </p:cNvSpPr>
          <p:nvPr>
            <p:ph type="title"/>
          </p:nvPr>
        </p:nvSpPr>
        <p:spPr>
          <a:xfrm>
            <a:off x="669727" y="234404"/>
            <a:ext cx="7804547" cy="1138535"/>
          </a:xfrm>
          <a:prstGeom prst="rect">
            <a:avLst/>
          </a:prstGeom>
        </p:spPr>
        <p:txBody>
          <a:bodyPr anchor="ctr"/>
          <a:lstStyle>
            <a:lvl1pPr defTabSz="366629">
              <a:defRPr sz="5000" cap="none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65" name="內文層級一…"/>
          <p:cNvSpPr txBox="1">
            <a:spLocks noGrp="1"/>
          </p:cNvSpPr>
          <p:nvPr>
            <p:ph type="body" idx="1"/>
          </p:nvPr>
        </p:nvSpPr>
        <p:spPr>
          <a:xfrm>
            <a:off x="669727" y="1372940"/>
            <a:ext cx="7804547" cy="3315146"/>
          </a:xfrm>
          <a:prstGeom prst="rect">
            <a:avLst/>
          </a:prstGeom>
        </p:spPr>
        <p:txBody>
          <a:bodyPr anchor="ctr"/>
          <a:lstStyle>
            <a:lvl1pPr marL="278957" indent="-278957" defTabSz="366629">
              <a:spcBef>
                <a:spcPts val="2636"/>
              </a:spcBef>
              <a:buClrTx/>
              <a:defRPr sz="23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557914" indent="-278957" defTabSz="366629">
              <a:spcBef>
                <a:spcPts val="2636"/>
              </a:spcBef>
              <a:buClrTx/>
              <a:defRPr sz="23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836871" indent="-278957" defTabSz="366629">
              <a:spcBef>
                <a:spcPts val="2636"/>
              </a:spcBef>
              <a:buClrTx/>
              <a:defRPr sz="23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115828" indent="-278957" defTabSz="366629">
              <a:spcBef>
                <a:spcPts val="2636"/>
              </a:spcBef>
              <a:buClrTx/>
              <a:defRPr sz="23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1394785" indent="-278957" defTabSz="366629">
              <a:spcBef>
                <a:spcPts val="2636"/>
              </a:spcBef>
              <a:buClrTx/>
              <a:defRPr sz="230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66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49583" y="4878958"/>
            <a:ext cx="235905" cy="233662"/>
          </a:xfrm>
          <a:prstGeom prst="rect">
            <a:avLst/>
          </a:prstGeom>
        </p:spPr>
        <p:txBody>
          <a:bodyPr/>
          <a:lstStyle>
            <a:lvl1pPr defTabSz="366629">
              <a:defRPr sz="1100" cap="none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5248891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大標題文字"/>
          <p:cNvSpPr txBox="1">
            <a:spLocks noGrp="1"/>
          </p:cNvSpPr>
          <p:nvPr>
            <p:ph type="title"/>
          </p:nvPr>
        </p:nvSpPr>
        <p:spPr>
          <a:xfrm>
            <a:off x="669727" y="234404"/>
            <a:ext cx="7804547" cy="1138535"/>
          </a:xfrm>
          <a:prstGeom prst="rect">
            <a:avLst/>
          </a:prstGeom>
        </p:spPr>
        <p:txBody>
          <a:bodyPr anchor="ctr"/>
          <a:lstStyle>
            <a:lvl1pPr defTabSz="366629">
              <a:defRPr sz="5000" cap="none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8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49583" y="4878958"/>
            <a:ext cx="235905" cy="233662"/>
          </a:xfrm>
          <a:prstGeom prst="rect">
            <a:avLst/>
          </a:prstGeom>
        </p:spPr>
        <p:txBody>
          <a:bodyPr/>
          <a:lstStyle>
            <a:lvl1pPr defTabSz="366629">
              <a:defRPr sz="1100" cap="none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3374357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>
            <a:spLocks noGrp="1"/>
          </p:cNvSpPr>
          <p:nvPr>
            <p:ph type="title"/>
          </p:nvPr>
        </p:nvSpPr>
        <p:spPr>
          <a:xfrm>
            <a:off x="892969" y="863947"/>
            <a:ext cx="7358063" cy="1741289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1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92969" y="2658814"/>
            <a:ext cx="7358063" cy="5960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951"/>
            </a:lvl1pPr>
            <a:lvl2pPr marL="0" indent="0" algn="ctr">
              <a:spcBef>
                <a:spcPts val="0"/>
              </a:spcBef>
              <a:buSzTx/>
              <a:buNone/>
              <a:defRPr sz="1951"/>
            </a:lvl2pPr>
            <a:lvl3pPr marL="0" indent="0" algn="ctr">
              <a:spcBef>
                <a:spcPts val="0"/>
              </a:spcBef>
              <a:buSzTx/>
              <a:buNone/>
              <a:defRPr sz="1951"/>
            </a:lvl3pPr>
            <a:lvl4pPr marL="0" indent="0" algn="ctr">
              <a:spcBef>
                <a:spcPts val="0"/>
              </a:spcBef>
              <a:buSzTx/>
              <a:buNone/>
              <a:defRPr sz="1951"/>
            </a:lvl4pPr>
            <a:lvl5pPr marL="0" indent="0" algn="ctr">
              <a:spcBef>
                <a:spcPts val="0"/>
              </a:spcBef>
              <a:buSzTx/>
              <a:buNone/>
              <a:defRPr sz="1951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4105460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影像"/>
          <p:cNvSpPr>
            <a:spLocks noGrp="1"/>
          </p:cNvSpPr>
          <p:nvPr>
            <p:ph type="pic" idx="13"/>
          </p:nvPr>
        </p:nvSpPr>
        <p:spPr>
          <a:xfrm>
            <a:off x="1143000" y="354955"/>
            <a:ext cx="6858000" cy="31142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大標題文字"/>
          <p:cNvSpPr txBox="1">
            <a:spLocks noGrp="1"/>
          </p:cNvSpPr>
          <p:nvPr>
            <p:ph type="title"/>
          </p:nvPr>
        </p:nvSpPr>
        <p:spPr>
          <a:xfrm>
            <a:off x="892969" y="3542853"/>
            <a:ext cx="7358063" cy="750094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2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92969" y="4299644"/>
            <a:ext cx="7358063" cy="5960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951"/>
            </a:lvl1pPr>
            <a:lvl2pPr marL="0" indent="0" algn="ctr">
              <a:spcBef>
                <a:spcPts val="0"/>
              </a:spcBef>
              <a:buSzTx/>
              <a:buNone/>
              <a:defRPr sz="1951"/>
            </a:lvl2pPr>
            <a:lvl3pPr marL="0" indent="0" algn="ctr">
              <a:spcBef>
                <a:spcPts val="0"/>
              </a:spcBef>
              <a:buSzTx/>
              <a:buNone/>
              <a:defRPr sz="1951"/>
            </a:lvl3pPr>
            <a:lvl4pPr marL="0" indent="0" algn="ctr">
              <a:spcBef>
                <a:spcPts val="0"/>
              </a:spcBef>
              <a:buSzTx/>
              <a:buNone/>
              <a:defRPr sz="1951"/>
            </a:lvl4pPr>
            <a:lvl5pPr marL="0" indent="0" algn="ctr">
              <a:spcBef>
                <a:spcPts val="0"/>
              </a:spcBef>
              <a:buSzTx/>
              <a:buNone/>
              <a:defRPr sz="1951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0197087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大標題文字"/>
          <p:cNvSpPr txBox="1">
            <a:spLocks noGrp="1"/>
          </p:cNvSpPr>
          <p:nvPr>
            <p:ph type="title"/>
          </p:nvPr>
        </p:nvSpPr>
        <p:spPr>
          <a:xfrm>
            <a:off x="473274" y="1627435"/>
            <a:ext cx="8197453" cy="1881932"/>
          </a:xfrm>
          <a:prstGeom prst="rect">
            <a:avLst/>
          </a:prstGeom>
        </p:spPr>
        <p:txBody>
          <a:bodyPr anchor="ctr"/>
          <a:lstStyle>
            <a:lvl1pPr>
              <a:defRPr sz="6500" spc="131">
                <a:solidFill>
                  <a:srgbClr val="FFFFFF"/>
                </a:solidFill>
              </a:defRPr>
            </a:lvl1pPr>
          </a:lstStyle>
          <a:p>
            <a:r>
              <a:t>大標題文字</a:t>
            </a:r>
          </a:p>
        </p:txBody>
      </p:sp>
      <p:sp>
        <p:nvSpPr>
          <p:cNvPr id="4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大標題文字"/>
          <p:cNvSpPr txBox="1">
            <a:spLocks noGrp="1"/>
          </p:cNvSpPr>
          <p:nvPr>
            <p:ph type="title"/>
          </p:nvPr>
        </p:nvSpPr>
        <p:spPr>
          <a:xfrm>
            <a:off x="892969" y="1701106"/>
            <a:ext cx="7358063" cy="1741289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3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5753568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影像"/>
          <p:cNvSpPr>
            <a:spLocks noGrp="1"/>
          </p:cNvSpPr>
          <p:nvPr>
            <p:ph type="pic" sz="half" idx="13"/>
          </p:nvPr>
        </p:nvSpPr>
        <p:spPr>
          <a:xfrm>
            <a:off x="4723805" y="334863"/>
            <a:ext cx="3750469" cy="433313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大標題文字"/>
          <p:cNvSpPr txBox="1">
            <a:spLocks noGrp="1"/>
          </p:cNvSpPr>
          <p:nvPr>
            <p:ph type="title"/>
          </p:nvPr>
        </p:nvSpPr>
        <p:spPr>
          <a:xfrm>
            <a:off x="669726" y="334863"/>
            <a:ext cx="3750469" cy="2102941"/>
          </a:xfrm>
          <a:prstGeom prst="rect">
            <a:avLst/>
          </a:prstGeom>
        </p:spPr>
        <p:txBody>
          <a:bodyPr anchor="b"/>
          <a:lstStyle>
            <a:lvl1pPr>
              <a:defRPr sz="3164"/>
            </a:lvl1pPr>
          </a:lstStyle>
          <a:p>
            <a:r>
              <a:t>大標題文字</a:t>
            </a:r>
          </a:p>
        </p:txBody>
      </p:sp>
      <p:sp>
        <p:nvSpPr>
          <p:cNvPr id="40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669726" y="2491383"/>
            <a:ext cx="3750469" cy="2169914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951"/>
            </a:lvl1pPr>
            <a:lvl2pPr marL="0" indent="0" algn="ctr">
              <a:spcBef>
                <a:spcPts val="0"/>
              </a:spcBef>
              <a:buSzTx/>
              <a:buNone/>
              <a:defRPr sz="1951"/>
            </a:lvl2pPr>
            <a:lvl3pPr marL="0" indent="0" algn="ctr">
              <a:spcBef>
                <a:spcPts val="0"/>
              </a:spcBef>
              <a:buSzTx/>
              <a:buNone/>
              <a:defRPr sz="1951"/>
            </a:lvl3pPr>
            <a:lvl4pPr marL="0" indent="0" algn="ctr">
              <a:spcBef>
                <a:spcPts val="0"/>
              </a:spcBef>
              <a:buSzTx/>
              <a:buNone/>
              <a:defRPr sz="1951"/>
            </a:lvl4pPr>
            <a:lvl5pPr marL="0" indent="0" algn="ctr">
              <a:spcBef>
                <a:spcPts val="0"/>
              </a:spcBef>
              <a:buSzTx/>
              <a:buNone/>
              <a:defRPr sz="1951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407811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49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978420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7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8486112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影像"/>
          <p:cNvSpPr>
            <a:spLocks noGrp="1"/>
          </p:cNvSpPr>
          <p:nvPr>
            <p:ph type="pic" sz="half" idx="13"/>
          </p:nvPr>
        </p:nvSpPr>
        <p:spPr>
          <a:xfrm>
            <a:off x="4723805" y="1366242"/>
            <a:ext cx="3750469" cy="331514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67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669726" y="1366242"/>
            <a:ext cx="3750469" cy="3315146"/>
          </a:xfrm>
          <a:prstGeom prst="rect">
            <a:avLst/>
          </a:prstGeom>
        </p:spPr>
        <p:txBody>
          <a:bodyPr/>
          <a:lstStyle>
            <a:lvl1pPr marL="180811" indent="-180811">
              <a:spcBef>
                <a:spcPts val="1687"/>
              </a:spcBef>
              <a:defRPr sz="1476"/>
            </a:lvl1pPr>
            <a:lvl2pPr marL="361622" indent="-180811">
              <a:spcBef>
                <a:spcPts val="1687"/>
              </a:spcBef>
              <a:defRPr sz="1476"/>
            </a:lvl2pPr>
            <a:lvl3pPr marL="542434" indent="-180811">
              <a:spcBef>
                <a:spcPts val="1687"/>
              </a:spcBef>
              <a:defRPr sz="1476"/>
            </a:lvl3pPr>
            <a:lvl4pPr marL="723245" indent="-180811">
              <a:spcBef>
                <a:spcPts val="1687"/>
              </a:spcBef>
              <a:defRPr sz="1476"/>
            </a:lvl4pPr>
            <a:lvl5pPr marL="904056" indent="-180811">
              <a:spcBef>
                <a:spcPts val="1687"/>
              </a:spcBef>
              <a:defRPr sz="1476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46189" y="4902399"/>
            <a:ext cx="246862" cy="2325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6013380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內文層級一…"/>
          <p:cNvSpPr txBox="1">
            <a:spLocks noGrp="1"/>
          </p:cNvSpPr>
          <p:nvPr>
            <p:ph type="body" idx="1"/>
          </p:nvPr>
        </p:nvSpPr>
        <p:spPr>
          <a:xfrm>
            <a:off x="669727" y="669727"/>
            <a:ext cx="7804547" cy="3804047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3668800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影像"/>
          <p:cNvSpPr>
            <a:spLocks noGrp="1"/>
          </p:cNvSpPr>
          <p:nvPr>
            <p:ph type="pic" sz="quarter" idx="13"/>
          </p:nvPr>
        </p:nvSpPr>
        <p:spPr>
          <a:xfrm>
            <a:off x="4723805" y="2685603"/>
            <a:ext cx="3750469" cy="19890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影像"/>
          <p:cNvSpPr>
            <a:spLocks noGrp="1"/>
          </p:cNvSpPr>
          <p:nvPr>
            <p:ph type="pic" sz="quarter" idx="14"/>
          </p:nvPr>
        </p:nvSpPr>
        <p:spPr>
          <a:xfrm>
            <a:off x="4723805" y="468809"/>
            <a:ext cx="3750469" cy="19890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影像"/>
          <p:cNvSpPr>
            <a:spLocks noGrp="1"/>
          </p:cNvSpPr>
          <p:nvPr>
            <p:ph type="pic" sz="half" idx="15"/>
          </p:nvPr>
        </p:nvSpPr>
        <p:spPr>
          <a:xfrm>
            <a:off x="669726" y="468809"/>
            <a:ext cx="3750469" cy="420588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7191724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王大明"/>
          <p:cNvSpPr txBox="1">
            <a:spLocks noGrp="1"/>
          </p:cNvSpPr>
          <p:nvPr>
            <p:ph type="body" sz="quarter" idx="13"/>
          </p:nvPr>
        </p:nvSpPr>
        <p:spPr>
          <a:xfrm>
            <a:off x="892969" y="3355330"/>
            <a:ext cx="7358063" cy="29738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266" i="1"/>
            </a:lvl1pPr>
          </a:lstStyle>
          <a:p>
            <a:r>
              <a:t>–王大明</a:t>
            </a:r>
          </a:p>
        </p:txBody>
      </p:sp>
      <p:sp>
        <p:nvSpPr>
          <p:cNvPr id="94" name="「在此輸入名言語錄。」"/>
          <p:cNvSpPr txBox="1">
            <a:spLocks noGrp="1"/>
          </p:cNvSpPr>
          <p:nvPr>
            <p:ph type="body" sz="quarter" idx="14"/>
          </p:nvPr>
        </p:nvSpPr>
        <p:spPr>
          <a:xfrm>
            <a:off x="892969" y="2223493"/>
            <a:ext cx="7358063" cy="37504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793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「在此輸入名言語錄。」</a:t>
            </a:r>
          </a:p>
        </p:txBody>
      </p:sp>
      <p:sp>
        <p:nvSpPr>
          <p:cNvPr id="9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9365979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影像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684518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4465053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 txBox="1">
            <a:spLocks noGrp="1"/>
          </p:cNvSpPr>
          <p:nvPr>
            <p:ph type="body" sz="quarter" idx="13"/>
          </p:nvPr>
        </p:nvSpPr>
        <p:spPr>
          <a:xfrm>
            <a:off x="473274" y="696516"/>
            <a:ext cx="8197453" cy="31060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1600" cap="all" spc="147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r>
              <a:t>donec quis nunc</a:t>
            </a:r>
          </a:p>
        </p:txBody>
      </p:sp>
      <p:sp>
        <p:nvSpPr>
          <p:cNvPr id="67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6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大標題文字"/>
          <p:cNvSpPr txBox="1">
            <a:spLocks noGrp="1"/>
          </p:cNvSpPr>
          <p:nvPr>
            <p:ph type="title"/>
          </p:nvPr>
        </p:nvSpPr>
        <p:spPr>
          <a:xfrm>
            <a:off x="892969" y="863947"/>
            <a:ext cx="7358063" cy="1741289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118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92969" y="2658814"/>
            <a:ext cx="7358063" cy="5960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951"/>
            </a:lvl1pPr>
            <a:lvl2pPr marL="0" indent="0" algn="ctr">
              <a:spcBef>
                <a:spcPts val="0"/>
              </a:spcBef>
              <a:buSzTx/>
              <a:buNone/>
              <a:defRPr sz="1951"/>
            </a:lvl2pPr>
            <a:lvl3pPr marL="0" indent="0" algn="ctr">
              <a:spcBef>
                <a:spcPts val="0"/>
              </a:spcBef>
              <a:buSzTx/>
              <a:buNone/>
              <a:defRPr sz="1951"/>
            </a:lvl3pPr>
            <a:lvl4pPr marL="0" indent="0" algn="ctr">
              <a:spcBef>
                <a:spcPts val="0"/>
              </a:spcBef>
              <a:buSzTx/>
              <a:buNone/>
              <a:defRPr sz="1951"/>
            </a:lvl4pPr>
            <a:lvl5pPr marL="0" indent="0" algn="ctr">
              <a:spcBef>
                <a:spcPts val="0"/>
              </a:spcBef>
              <a:buSzTx/>
              <a:buNone/>
              <a:defRPr sz="1951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19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1374332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127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7933763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13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9808753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pter Header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矩形"/>
          <p:cNvSpPr/>
          <p:nvPr/>
        </p:nvSpPr>
        <p:spPr>
          <a:xfrm>
            <a:off x="1918" y="1876040"/>
            <a:ext cx="9140165" cy="1391420"/>
          </a:xfrm>
          <a:prstGeom prst="rect">
            <a:avLst/>
          </a:prstGeom>
          <a:solidFill>
            <a:srgbClr val="AC9FD7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defTabSz="309537">
              <a:defRPr sz="2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6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4" name="大標題文字"/>
          <p:cNvSpPr txBox="1">
            <a:spLocks noGrp="1"/>
          </p:cNvSpPr>
          <p:nvPr>
            <p:ph type="title"/>
          </p:nvPr>
        </p:nvSpPr>
        <p:spPr>
          <a:xfrm>
            <a:off x="666749" y="1918097"/>
            <a:ext cx="7810502" cy="1307308"/>
          </a:xfrm>
          <a:prstGeom prst="rect">
            <a:avLst/>
          </a:prstGeom>
        </p:spPr>
        <p:txBody>
          <a:bodyPr lIns="27092" tIns="27092" rIns="27092" bIns="27092"/>
          <a:lstStyle>
            <a:lvl1pPr defTabSz="309537">
              <a:defRPr sz="4113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4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70127" y="4321969"/>
            <a:ext cx="198983" cy="184620"/>
          </a:xfrm>
          <a:prstGeom prst="rect">
            <a:avLst/>
          </a:prstGeom>
        </p:spPr>
        <p:txBody>
          <a:bodyPr lIns="27092" tIns="27092" rIns="27092" bIns="27092"/>
          <a:lstStyle>
            <a:lvl1pPr defTabSz="309537"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8562140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大標題文字"/>
          <p:cNvSpPr txBox="1">
            <a:spLocks noGrp="1"/>
          </p:cNvSpPr>
          <p:nvPr>
            <p:ph type="title"/>
          </p:nvPr>
        </p:nvSpPr>
        <p:spPr>
          <a:xfrm>
            <a:off x="669727" y="234404"/>
            <a:ext cx="7804547" cy="113853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53" name="內文層級一…"/>
          <p:cNvSpPr txBox="1">
            <a:spLocks noGrp="1"/>
          </p:cNvSpPr>
          <p:nvPr>
            <p:ph type="body" idx="1"/>
          </p:nvPr>
        </p:nvSpPr>
        <p:spPr>
          <a:xfrm>
            <a:off x="669727" y="1372940"/>
            <a:ext cx="7804547" cy="3315146"/>
          </a:xfrm>
          <a:prstGeom prst="rect">
            <a:avLst/>
          </a:prstGeom>
        </p:spPr>
        <p:txBody>
          <a:bodyPr/>
          <a:lstStyle>
            <a:lvl1pPr>
              <a:buSzPct val="75000"/>
              <a:defRPr sz="1898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>
              <a:buSzPct val="75000"/>
              <a:defRPr sz="1898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>
              <a:buSzPct val="75000"/>
              <a:defRPr sz="1898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>
              <a:buSzPct val="75000"/>
              <a:defRPr sz="1898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>
              <a:buSzPct val="75000"/>
              <a:defRPr sz="1898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5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34486" y="4878958"/>
            <a:ext cx="266099" cy="248658"/>
          </a:xfrm>
          <a:prstGeom prst="rect">
            <a:avLst/>
          </a:prstGeom>
        </p:spPr>
        <p:txBody>
          <a:bodyPr/>
          <a:lstStyle>
            <a:lvl1pPr>
              <a:defRPr sz="949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1755683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影像"/>
          <p:cNvSpPr>
            <a:spLocks noGrp="1"/>
          </p:cNvSpPr>
          <p:nvPr>
            <p:ph type="pic" sz="half" idx="13"/>
          </p:nvPr>
        </p:nvSpPr>
        <p:spPr>
          <a:xfrm>
            <a:off x="4723805" y="1372940"/>
            <a:ext cx="3750469" cy="331514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62" name="大標題文字"/>
          <p:cNvSpPr txBox="1">
            <a:spLocks noGrp="1"/>
          </p:cNvSpPr>
          <p:nvPr>
            <p:ph type="title"/>
          </p:nvPr>
        </p:nvSpPr>
        <p:spPr>
          <a:xfrm>
            <a:off x="669727" y="234404"/>
            <a:ext cx="7804547" cy="113853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63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669726" y="1372940"/>
            <a:ext cx="3750469" cy="3315146"/>
          </a:xfrm>
          <a:prstGeom prst="rect">
            <a:avLst/>
          </a:prstGeom>
        </p:spPr>
        <p:txBody>
          <a:bodyPr/>
          <a:lstStyle>
            <a:lvl1pPr marL="180811" indent="-180811">
              <a:spcBef>
                <a:spcPts val="1687"/>
              </a:spcBef>
              <a:buSzPct val="75000"/>
              <a:defRPr sz="1476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361622" indent="-180811">
              <a:spcBef>
                <a:spcPts val="1687"/>
              </a:spcBef>
              <a:buSzPct val="75000"/>
              <a:defRPr sz="1476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542434" indent="-180811">
              <a:spcBef>
                <a:spcPts val="1687"/>
              </a:spcBef>
              <a:buSzPct val="75000"/>
              <a:defRPr sz="1476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723245" indent="-180811">
              <a:spcBef>
                <a:spcPts val="1687"/>
              </a:spcBef>
              <a:buSzPct val="75000"/>
              <a:defRPr sz="1476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904056" indent="-180811">
              <a:spcBef>
                <a:spcPts val="1687"/>
              </a:spcBef>
              <a:buSzPct val="75000"/>
              <a:defRPr sz="1476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6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34486" y="4878958"/>
            <a:ext cx="266099" cy="248658"/>
          </a:xfrm>
          <a:prstGeom prst="rect">
            <a:avLst/>
          </a:prstGeom>
        </p:spPr>
        <p:txBody>
          <a:bodyPr/>
          <a:lstStyle>
            <a:lvl1pPr>
              <a:defRPr sz="949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4794808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473274" y="696516"/>
            <a:ext cx="8197453" cy="282796"/>
          </a:xfrm>
          <a:prstGeom prst="rect">
            <a:avLst/>
          </a:prstGeom>
        </p:spPr>
        <p:txBody>
          <a:bodyPr anchor="t"/>
          <a:lstStyle>
            <a:lvl1pPr marL="0" indent="0" algn="ctr" defTabSz="241082">
              <a:spcBef>
                <a:spcPts val="0"/>
              </a:spcBef>
              <a:buSzTx/>
              <a:buNone/>
              <a:defRPr sz="1371" cap="all" spc="123">
                <a:solidFill>
                  <a:srgbClr val="5B5854"/>
                </a:solidFill>
                <a:latin typeface="Futura"/>
                <a:ea typeface="Futura"/>
                <a:cs typeface="Futura"/>
                <a:sym typeface="Futura"/>
              </a:defRPr>
            </a:lvl1pPr>
            <a:lvl2pPr marL="424822" indent="-190438" algn="ctr" defTabSz="241082">
              <a:spcBef>
                <a:spcPts val="0"/>
              </a:spcBef>
              <a:defRPr sz="1371" cap="all" spc="123">
                <a:solidFill>
                  <a:srgbClr val="5B5854"/>
                </a:solidFill>
                <a:latin typeface="Futura"/>
                <a:ea typeface="Futura"/>
                <a:cs typeface="Futura"/>
                <a:sym typeface="Futura"/>
              </a:defRPr>
            </a:lvl2pPr>
            <a:lvl3pPr marL="659207" indent="-190438" algn="ctr" defTabSz="241082">
              <a:spcBef>
                <a:spcPts val="0"/>
              </a:spcBef>
              <a:defRPr sz="1371" cap="all" spc="123">
                <a:solidFill>
                  <a:srgbClr val="5B5854"/>
                </a:solidFill>
                <a:latin typeface="Futura"/>
                <a:ea typeface="Futura"/>
                <a:cs typeface="Futura"/>
                <a:sym typeface="Futura"/>
              </a:defRPr>
            </a:lvl3pPr>
            <a:lvl4pPr marL="893592" indent="-190438" algn="ctr" defTabSz="241082">
              <a:spcBef>
                <a:spcPts val="0"/>
              </a:spcBef>
              <a:defRPr sz="1371" cap="all" spc="123">
                <a:solidFill>
                  <a:srgbClr val="5B5854"/>
                </a:solidFill>
                <a:latin typeface="Futura"/>
                <a:ea typeface="Futura"/>
                <a:cs typeface="Futura"/>
                <a:sym typeface="Futura"/>
              </a:defRPr>
            </a:lvl4pPr>
            <a:lvl5pPr marL="1127977" indent="-190438" algn="ctr" defTabSz="241082">
              <a:spcBef>
                <a:spcPts val="0"/>
              </a:spcBef>
              <a:defRPr sz="1371" cap="all" spc="123">
                <a:solidFill>
                  <a:srgbClr val="5B5854"/>
                </a:solidFill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72" name="大標題文字"/>
          <p:cNvSpPr txBox="1">
            <a:spLocks noGrp="1"/>
          </p:cNvSpPr>
          <p:nvPr>
            <p:ph type="title"/>
          </p:nvPr>
        </p:nvSpPr>
        <p:spPr>
          <a:xfrm>
            <a:off x="473274" y="308074"/>
            <a:ext cx="8197453" cy="395139"/>
          </a:xfrm>
          <a:prstGeom prst="rect">
            <a:avLst/>
          </a:prstGeom>
        </p:spPr>
        <p:txBody>
          <a:bodyPr anchor="t"/>
          <a:lstStyle>
            <a:lvl1pPr defTabSz="241082">
              <a:defRPr sz="2109" cap="all" spc="42">
                <a:solidFill>
                  <a:srgbClr val="5B5854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7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53699" y="4868243"/>
            <a:ext cx="236604" cy="216149"/>
          </a:xfrm>
          <a:prstGeom prst="rect">
            <a:avLst/>
          </a:prstGeom>
        </p:spPr>
        <p:txBody>
          <a:bodyPr/>
          <a:lstStyle>
            <a:lvl1pPr defTabSz="241082">
              <a:defRPr sz="738" cap="all" spc="15">
                <a:solidFill>
                  <a:srgbClr val="9A958E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5920557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影像"/>
          <p:cNvSpPr>
            <a:spLocks noGrp="1"/>
          </p:cNvSpPr>
          <p:nvPr>
            <p:ph type="pic" sz="half" idx="13"/>
          </p:nvPr>
        </p:nvSpPr>
        <p:spPr>
          <a:xfrm>
            <a:off x="4723805" y="1366242"/>
            <a:ext cx="3750469" cy="331514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81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182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669726" y="1366242"/>
            <a:ext cx="3750469" cy="3315146"/>
          </a:xfrm>
          <a:prstGeom prst="rect">
            <a:avLst/>
          </a:prstGeom>
        </p:spPr>
        <p:txBody>
          <a:bodyPr/>
          <a:lstStyle>
            <a:lvl1pPr marL="180811" indent="-180811">
              <a:spcBef>
                <a:spcPts val="1687"/>
              </a:spcBef>
              <a:defRPr sz="1476"/>
            </a:lvl1pPr>
            <a:lvl2pPr marL="361622" indent="-180811">
              <a:spcBef>
                <a:spcPts val="1687"/>
              </a:spcBef>
              <a:defRPr sz="1476"/>
            </a:lvl2pPr>
            <a:lvl3pPr marL="542434" indent="-180811">
              <a:spcBef>
                <a:spcPts val="1687"/>
              </a:spcBef>
              <a:defRPr sz="1476"/>
            </a:lvl3pPr>
            <a:lvl4pPr marL="723245" indent="-180811">
              <a:spcBef>
                <a:spcPts val="1687"/>
              </a:spcBef>
              <a:defRPr sz="1476"/>
            </a:lvl4pPr>
            <a:lvl5pPr marL="904056" indent="-180811">
              <a:spcBef>
                <a:spcPts val="1687"/>
              </a:spcBef>
              <a:defRPr sz="1476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8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46189" y="4902399"/>
            <a:ext cx="246862" cy="2325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8813627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大標題文字"/>
          <p:cNvSpPr txBox="1">
            <a:spLocks noGrp="1"/>
          </p:cNvSpPr>
          <p:nvPr>
            <p:ph type="title"/>
          </p:nvPr>
        </p:nvSpPr>
        <p:spPr>
          <a:xfrm>
            <a:off x="669727" y="234404"/>
            <a:ext cx="7804547" cy="113853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91" name="內文層級一…"/>
          <p:cNvSpPr txBox="1">
            <a:spLocks noGrp="1"/>
          </p:cNvSpPr>
          <p:nvPr>
            <p:ph type="body" idx="1"/>
          </p:nvPr>
        </p:nvSpPr>
        <p:spPr>
          <a:xfrm>
            <a:off x="669727" y="1372940"/>
            <a:ext cx="7804547" cy="3315146"/>
          </a:xfrm>
          <a:prstGeom prst="rect">
            <a:avLst/>
          </a:prstGeom>
        </p:spPr>
        <p:txBody>
          <a:bodyPr/>
          <a:lstStyle>
            <a:lvl1pPr>
              <a:buSzPct val="75000"/>
              <a:defRPr sz="1898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>
              <a:buSzPct val="75000"/>
              <a:defRPr sz="1898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>
              <a:buSzPct val="75000"/>
              <a:defRPr sz="1898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>
              <a:buSzPct val="75000"/>
              <a:defRPr sz="1898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>
              <a:buSzPct val="75000"/>
              <a:defRPr sz="1898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9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34486" y="4878958"/>
            <a:ext cx="266099" cy="248658"/>
          </a:xfrm>
          <a:prstGeom prst="rect">
            <a:avLst/>
          </a:prstGeom>
        </p:spPr>
        <p:txBody>
          <a:bodyPr/>
          <a:lstStyle>
            <a:lvl1pPr>
              <a:defRPr sz="949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302131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20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5068655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 txBox="1">
            <a:spLocks noGrp="1"/>
          </p:cNvSpPr>
          <p:nvPr>
            <p:ph type="body" sz="quarter" idx="13"/>
          </p:nvPr>
        </p:nvSpPr>
        <p:spPr>
          <a:xfrm>
            <a:off x="473274" y="696516"/>
            <a:ext cx="8197453" cy="31060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1600" cap="all" spc="147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r>
              <a:t>donec quis nunc</a:t>
            </a:r>
          </a:p>
        </p:txBody>
      </p:sp>
      <p:sp>
        <p:nvSpPr>
          <p:cNvPr id="7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77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65814" y="4868912"/>
            <a:ext cx="212374" cy="20288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大標題文字"/>
          <p:cNvSpPr txBox="1">
            <a:spLocks noGrp="1"/>
          </p:cNvSpPr>
          <p:nvPr>
            <p:ph type="title"/>
          </p:nvPr>
        </p:nvSpPr>
        <p:spPr>
          <a:xfrm>
            <a:off x="669727" y="818740"/>
            <a:ext cx="7804548" cy="853902"/>
          </a:xfrm>
          <a:prstGeom prst="rect">
            <a:avLst/>
          </a:prstGeom>
        </p:spPr>
        <p:txBody>
          <a:bodyPr lIns="65023" tIns="65023" rIns="65023" bIns="65023"/>
          <a:lstStyle>
            <a:lvl1pPr algn="l" defTabSz="366598">
              <a:lnSpc>
                <a:spcPct val="90000"/>
              </a:lnSpc>
              <a:defRPr sz="4957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大標題文字</a:t>
            </a:r>
          </a:p>
        </p:txBody>
      </p:sp>
      <p:sp>
        <p:nvSpPr>
          <p:cNvPr id="21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373032" y="4242946"/>
            <a:ext cx="312456" cy="293668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366598">
              <a:defRPr sz="1055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4251529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大標題文字"/>
          <p:cNvSpPr txBox="1">
            <a:spLocks noGrp="1"/>
          </p:cNvSpPr>
          <p:nvPr>
            <p:ph type="title"/>
          </p:nvPr>
        </p:nvSpPr>
        <p:spPr>
          <a:xfrm>
            <a:off x="669727" y="818740"/>
            <a:ext cx="7804548" cy="853902"/>
          </a:xfrm>
          <a:prstGeom prst="rect">
            <a:avLst/>
          </a:prstGeom>
        </p:spPr>
        <p:txBody>
          <a:bodyPr lIns="65023" tIns="65023" rIns="65023" bIns="65023"/>
          <a:lstStyle>
            <a:lvl1pPr algn="l" defTabSz="366598">
              <a:lnSpc>
                <a:spcPct val="90000"/>
              </a:lnSpc>
              <a:defRPr sz="4957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大標題文字</a:t>
            </a:r>
          </a:p>
        </p:txBody>
      </p:sp>
      <p:sp>
        <p:nvSpPr>
          <p:cNvPr id="226" name="內文層級一…"/>
          <p:cNvSpPr txBox="1">
            <a:spLocks noGrp="1"/>
          </p:cNvSpPr>
          <p:nvPr>
            <p:ph type="body" idx="1"/>
          </p:nvPr>
        </p:nvSpPr>
        <p:spPr>
          <a:xfrm>
            <a:off x="669727" y="1672642"/>
            <a:ext cx="7804548" cy="2486360"/>
          </a:xfrm>
          <a:prstGeom prst="rect">
            <a:avLst/>
          </a:prstGeom>
        </p:spPr>
        <p:txBody>
          <a:bodyPr lIns="65023" tIns="65023" rIns="65023" bIns="65023"/>
          <a:lstStyle>
            <a:lvl1pPr marL="268606" indent="-268606" defTabSz="366598">
              <a:lnSpc>
                <a:spcPct val="90000"/>
              </a:lnSpc>
              <a:spcBef>
                <a:spcPts val="2584"/>
              </a:spcBef>
              <a:buSzPct val="100000"/>
              <a:buFont typeface="Arial"/>
              <a:defRPr sz="2215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415700" indent="-268606" defTabSz="366598">
              <a:lnSpc>
                <a:spcPct val="90000"/>
              </a:lnSpc>
              <a:spcBef>
                <a:spcPts val="2584"/>
              </a:spcBef>
              <a:buSzPct val="100000"/>
              <a:buFont typeface="Arial"/>
              <a:defRPr sz="2215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562794" indent="-268606" defTabSz="366598">
              <a:lnSpc>
                <a:spcPct val="90000"/>
              </a:lnSpc>
              <a:spcBef>
                <a:spcPts val="2584"/>
              </a:spcBef>
              <a:buSzPct val="100000"/>
              <a:buFont typeface="Arial"/>
              <a:defRPr sz="2215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709888" indent="-268606" defTabSz="366598">
              <a:lnSpc>
                <a:spcPct val="90000"/>
              </a:lnSpc>
              <a:spcBef>
                <a:spcPts val="2584"/>
              </a:spcBef>
              <a:buSzPct val="100000"/>
              <a:buFont typeface="Arial"/>
              <a:defRPr sz="2215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856982" indent="-268606" defTabSz="366598">
              <a:lnSpc>
                <a:spcPct val="90000"/>
              </a:lnSpc>
              <a:spcBef>
                <a:spcPts val="2584"/>
              </a:spcBef>
              <a:buSzPct val="100000"/>
              <a:buFont typeface="Arial"/>
              <a:defRPr sz="2215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373032" y="4242946"/>
            <a:ext cx="312456" cy="293668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366598">
              <a:defRPr sz="1055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2253868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大標題文字"/>
          <p:cNvSpPr txBox="1">
            <a:spLocks noGrp="1"/>
          </p:cNvSpPr>
          <p:nvPr>
            <p:ph type="title"/>
          </p:nvPr>
        </p:nvSpPr>
        <p:spPr>
          <a:xfrm>
            <a:off x="669727" y="234404"/>
            <a:ext cx="7804547" cy="113853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大標題文字</a:t>
            </a:r>
          </a:p>
        </p:txBody>
      </p:sp>
      <p:sp>
        <p:nvSpPr>
          <p:cNvPr id="243" name="內文層級一…"/>
          <p:cNvSpPr txBox="1">
            <a:spLocks noGrp="1"/>
          </p:cNvSpPr>
          <p:nvPr>
            <p:ph type="body" idx="1"/>
          </p:nvPr>
        </p:nvSpPr>
        <p:spPr>
          <a:xfrm>
            <a:off x="669727" y="1372940"/>
            <a:ext cx="7804547" cy="3315146"/>
          </a:xfrm>
          <a:prstGeom prst="rect">
            <a:avLst/>
          </a:prstGeom>
        </p:spPr>
        <p:txBody>
          <a:bodyPr/>
          <a:lstStyle>
            <a:lvl1pPr>
              <a:buSzPct val="75000"/>
              <a:defRPr sz="1898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>
              <a:buSzPct val="75000"/>
              <a:defRPr sz="1898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>
              <a:buSzPct val="75000"/>
              <a:defRPr sz="1898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>
              <a:buSzPct val="75000"/>
              <a:defRPr sz="1898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>
              <a:buSzPct val="75000"/>
              <a:defRPr sz="1898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4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34486" y="4878958"/>
            <a:ext cx="266099" cy="248658"/>
          </a:xfrm>
          <a:prstGeom prst="rect">
            <a:avLst/>
          </a:prstGeom>
        </p:spPr>
        <p:txBody>
          <a:bodyPr/>
          <a:lstStyle>
            <a:lvl1pPr>
              <a:defRPr sz="949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598329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影像"/>
          <p:cNvSpPr>
            <a:spLocks noGrp="1"/>
          </p:cNvSpPr>
          <p:nvPr>
            <p:ph type="pic" sz="half" idx="13"/>
          </p:nvPr>
        </p:nvSpPr>
        <p:spPr>
          <a:xfrm>
            <a:off x="4723805" y="1366242"/>
            <a:ext cx="3750469" cy="331514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52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253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669726" y="1366242"/>
            <a:ext cx="3750469" cy="3315146"/>
          </a:xfrm>
          <a:prstGeom prst="rect">
            <a:avLst/>
          </a:prstGeom>
        </p:spPr>
        <p:txBody>
          <a:bodyPr/>
          <a:lstStyle>
            <a:lvl1pPr marL="180811" indent="-180811">
              <a:spcBef>
                <a:spcPts val="1687"/>
              </a:spcBef>
              <a:defRPr sz="1476"/>
            </a:lvl1pPr>
            <a:lvl2pPr marL="361622" indent="-180811">
              <a:spcBef>
                <a:spcPts val="1687"/>
              </a:spcBef>
              <a:defRPr sz="1476"/>
            </a:lvl2pPr>
            <a:lvl3pPr marL="542434" indent="-180811">
              <a:spcBef>
                <a:spcPts val="1687"/>
              </a:spcBef>
              <a:defRPr sz="1476"/>
            </a:lvl3pPr>
            <a:lvl4pPr marL="723245" indent="-180811">
              <a:spcBef>
                <a:spcPts val="1687"/>
              </a:spcBef>
              <a:defRPr sz="1476"/>
            </a:lvl4pPr>
            <a:lvl5pPr marL="904056" indent="-180811">
              <a:spcBef>
                <a:spcPts val="1687"/>
              </a:spcBef>
              <a:defRPr sz="1476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5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46189" y="4902399"/>
            <a:ext cx="246862" cy="2325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5653374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92969" y="3159435"/>
            <a:ext cx="7358064" cy="223042"/>
          </a:xfrm>
          <a:prstGeom prst="rect">
            <a:avLst/>
          </a:prstGeom>
        </p:spPr>
        <p:txBody>
          <a:bodyPr lIns="72248" tIns="72248" rIns="72248" bIns="72248" anchor="t"/>
          <a:lstStyle>
            <a:lvl1pPr marL="0" indent="0" algn="ctr" defTabSz="308023">
              <a:spcBef>
                <a:spcPts val="0"/>
              </a:spcBef>
              <a:buSzTx/>
              <a:buNone/>
              <a:defRPr sz="1160" i="1"/>
            </a:lvl1pPr>
            <a:lvl2pPr marL="293529" indent="-169938" algn="ctr" defTabSz="308023">
              <a:spcBef>
                <a:spcPts val="0"/>
              </a:spcBef>
              <a:defRPr sz="1160" i="1"/>
            </a:lvl2pPr>
            <a:lvl3pPr marL="417120" indent="-169938" algn="ctr" defTabSz="308023">
              <a:spcBef>
                <a:spcPts val="0"/>
              </a:spcBef>
              <a:defRPr sz="1160" i="1"/>
            </a:lvl3pPr>
            <a:lvl4pPr marL="540711" indent="-169938" algn="ctr" defTabSz="308023">
              <a:spcBef>
                <a:spcPts val="0"/>
              </a:spcBef>
              <a:defRPr sz="1160" i="1"/>
            </a:lvl4pPr>
            <a:lvl5pPr marL="664302" indent="-169938" algn="ctr" defTabSz="308023">
              <a:spcBef>
                <a:spcPts val="0"/>
              </a:spcBef>
              <a:defRPr sz="1160" i="1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73" name="「在此輸入名言語錄。」"/>
          <p:cNvSpPr txBox="1">
            <a:spLocks noGrp="1"/>
          </p:cNvSpPr>
          <p:nvPr>
            <p:ph type="body" sz="quarter" idx="13"/>
          </p:nvPr>
        </p:nvSpPr>
        <p:spPr>
          <a:xfrm>
            <a:off x="892969" y="2310557"/>
            <a:ext cx="7358064" cy="281286"/>
          </a:xfrm>
          <a:prstGeom prst="rect">
            <a:avLst/>
          </a:prstGeom>
        </p:spPr>
        <p:txBody>
          <a:bodyPr lIns="72248" tIns="72248" rIns="72248" bIns="72248"/>
          <a:lstStyle>
            <a:lvl1pPr marL="0" indent="0" algn="ctr" defTabSz="249499">
              <a:spcBef>
                <a:spcPts val="0"/>
              </a:spcBef>
              <a:buSzTx/>
              <a:buNone/>
              <a:defRPr sz="2592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marL="0" indent="0" algn="ctr" defTabSz="473163">
              <a:spcBef>
                <a:spcPts val="0"/>
              </a:spcBef>
              <a:buSzTx/>
              <a:buNone/>
              <a:defRPr sz="2592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46171" y="4319737"/>
            <a:ext cx="246896" cy="259464"/>
          </a:xfrm>
          <a:prstGeom prst="rect">
            <a:avLst/>
          </a:prstGeom>
        </p:spPr>
        <p:txBody>
          <a:bodyPr lIns="72248" tIns="72248" rIns="72248" bIns="72248"/>
          <a:lstStyle>
            <a:lvl1pPr defTabSz="286903">
              <a:defRPr sz="738">
                <a:solidFill>
                  <a:srgbClr val="5B5854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225839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大標題文字"/>
          <p:cNvSpPr txBox="1">
            <a:spLocks noGrp="1"/>
          </p:cNvSpPr>
          <p:nvPr>
            <p:ph type="title"/>
          </p:nvPr>
        </p:nvSpPr>
        <p:spPr>
          <a:xfrm>
            <a:off x="669727" y="818740"/>
            <a:ext cx="7804548" cy="853902"/>
          </a:xfrm>
          <a:prstGeom prst="rect">
            <a:avLst/>
          </a:prstGeom>
        </p:spPr>
        <p:txBody>
          <a:bodyPr lIns="45341" tIns="45341" rIns="45341" bIns="45341"/>
          <a:lstStyle>
            <a:lvl1pPr defTabSz="366598">
              <a:defRPr sz="4957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大標題文字</a:t>
            </a:r>
          </a:p>
        </p:txBody>
      </p:sp>
      <p:sp>
        <p:nvSpPr>
          <p:cNvPr id="282" name="內文層級一…"/>
          <p:cNvSpPr txBox="1">
            <a:spLocks noGrp="1"/>
          </p:cNvSpPr>
          <p:nvPr>
            <p:ph type="body" idx="1"/>
          </p:nvPr>
        </p:nvSpPr>
        <p:spPr>
          <a:xfrm>
            <a:off x="669727" y="1672642"/>
            <a:ext cx="7804548" cy="2486360"/>
          </a:xfrm>
          <a:prstGeom prst="rect">
            <a:avLst/>
          </a:prstGeom>
        </p:spPr>
        <p:txBody>
          <a:bodyPr lIns="45341" tIns="45341" rIns="45341" bIns="45341"/>
          <a:lstStyle>
            <a:lvl1pPr marL="268606" indent="-268606" defTabSz="366598">
              <a:spcBef>
                <a:spcPts val="2584"/>
              </a:spcBef>
              <a:buSzPct val="75000"/>
              <a:defRPr sz="2215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415700" indent="-268606" defTabSz="366598">
              <a:spcBef>
                <a:spcPts val="2584"/>
              </a:spcBef>
              <a:buSzPct val="75000"/>
              <a:defRPr sz="2215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562794" indent="-268606" defTabSz="366598">
              <a:spcBef>
                <a:spcPts val="2584"/>
              </a:spcBef>
              <a:buSzPct val="75000"/>
              <a:defRPr sz="2215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709888" indent="-268606" defTabSz="366598">
              <a:spcBef>
                <a:spcPts val="2584"/>
              </a:spcBef>
              <a:buSzPct val="75000"/>
              <a:defRPr sz="2215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856982" indent="-268606" defTabSz="366598">
              <a:spcBef>
                <a:spcPts val="2584"/>
              </a:spcBef>
              <a:buSzPct val="75000"/>
              <a:defRPr sz="2215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8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31182" y="4302156"/>
            <a:ext cx="272707" cy="253920"/>
          </a:xfrm>
          <a:prstGeom prst="rect">
            <a:avLst/>
          </a:prstGeom>
        </p:spPr>
        <p:txBody>
          <a:bodyPr lIns="45341" tIns="45341" rIns="45341" bIns="45341"/>
          <a:lstStyle>
            <a:lvl1pPr defTabSz="366598">
              <a:defRPr sz="1055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3066545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與副標題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影像"/>
          <p:cNvSpPr>
            <a:spLocks noGrp="1"/>
          </p:cNvSpPr>
          <p:nvPr>
            <p:ph type="pic" sz="quarter" idx="13"/>
          </p:nvPr>
        </p:nvSpPr>
        <p:spPr>
          <a:xfrm>
            <a:off x="6000751" y="783581"/>
            <a:ext cx="2893220" cy="239092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91" name="影像"/>
          <p:cNvSpPr>
            <a:spLocks noGrp="1"/>
          </p:cNvSpPr>
          <p:nvPr>
            <p:ph type="pic" sz="quarter" idx="14"/>
          </p:nvPr>
        </p:nvSpPr>
        <p:spPr>
          <a:xfrm>
            <a:off x="3125391" y="783581"/>
            <a:ext cx="2893219" cy="239092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92" name="影像"/>
          <p:cNvSpPr>
            <a:spLocks noGrp="1"/>
          </p:cNvSpPr>
          <p:nvPr>
            <p:ph type="pic" sz="quarter" idx="15"/>
          </p:nvPr>
        </p:nvSpPr>
        <p:spPr>
          <a:xfrm>
            <a:off x="250031" y="783581"/>
            <a:ext cx="2893220" cy="239092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93" name="大標題文字"/>
          <p:cNvSpPr txBox="1">
            <a:spLocks noGrp="1"/>
          </p:cNvSpPr>
          <p:nvPr>
            <p:ph type="title"/>
          </p:nvPr>
        </p:nvSpPr>
        <p:spPr>
          <a:xfrm>
            <a:off x="455414" y="3244824"/>
            <a:ext cx="8233173" cy="562571"/>
          </a:xfrm>
          <a:prstGeom prst="rect">
            <a:avLst/>
          </a:prstGeom>
        </p:spPr>
        <p:txBody>
          <a:bodyPr lIns="45341" tIns="45341" rIns="45341" bIns="45341" anchor="b"/>
          <a:lstStyle>
            <a:lvl1pPr defTabSz="366598">
              <a:defRPr sz="4640">
                <a:solidFill>
                  <a:srgbClr val="546056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大標題文字</a:t>
            </a:r>
          </a:p>
        </p:txBody>
      </p:sp>
      <p:sp>
        <p:nvSpPr>
          <p:cNvPr id="29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455414" y="3802373"/>
            <a:ext cx="8233173" cy="507318"/>
          </a:xfrm>
          <a:prstGeom prst="rect">
            <a:avLst/>
          </a:prstGeom>
        </p:spPr>
        <p:txBody>
          <a:bodyPr lIns="45341" tIns="45341" rIns="45341" bIns="45341" anchor="t"/>
          <a:lstStyle>
            <a:lvl1pPr marL="0" indent="0" algn="ctr" defTabSz="366598">
              <a:lnSpc>
                <a:spcPct val="110000"/>
              </a:lnSpc>
              <a:spcBef>
                <a:spcPts val="0"/>
              </a:spcBef>
              <a:buSzTx/>
              <a:buNone/>
              <a:defRPr sz="1898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0" algn="ctr" defTabSz="366598">
              <a:lnSpc>
                <a:spcPct val="110000"/>
              </a:lnSpc>
              <a:spcBef>
                <a:spcPts val="0"/>
              </a:spcBef>
              <a:buSzTx/>
              <a:buNone/>
              <a:defRPr sz="1898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0" algn="ctr" defTabSz="366598">
              <a:lnSpc>
                <a:spcPct val="110000"/>
              </a:lnSpc>
              <a:spcBef>
                <a:spcPts val="0"/>
              </a:spcBef>
              <a:buSzTx/>
              <a:buNone/>
              <a:defRPr sz="1898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0" algn="ctr" defTabSz="366598">
              <a:lnSpc>
                <a:spcPct val="110000"/>
              </a:lnSpc>
              <a:spcBef>
                <a:spcPts val="0"/>
              </a:spcBef>
              <a:buSzTx/>
              <a:buNone/>
              <a:defRPr sz="1898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0" algn="ctr" defTabSz="366598">
              <a:lnSpc>
                <a:spcPct val="110000"/>
              </a:lnSpc>
              <a:spcBef>
                <a:spcPts val="0"/>
              </a:spcBef>
              <a:buSzTx/>
              <a:buNone/>
              <a:defRPr sz="1898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9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35992" y="4344852"/>
            <a:ext cx="263089" cy="253920"/>
          </a:xfrm>
          <a:prstGeom prst="rect">
            <a:avLst/>
          </a:prstGeom>
        </p:spPr>
        <p:txBody>
          <a:bodyPr lIns="45341" tIns="45341" rIns="45341" bIns="45341"/>
          <a:lstStyle>
            <a:lvl1pPr defTabSz="366598">
              <a:defRPr sz="1055">
                <a:solidFill>
                  <a:srgbClr val="FFFFFF">
                    <a:alpha val="95000"/>
                  </a:srgbClr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118253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>
            <a:spLocks noGrp="1"/>
          </p:cNvSpPr>
          <p:nvPr>
            <p:ph type="title"/>
          </p:nvPr>
        </p:nvSpPr>
        <p:spPr>
          <a:xfrm>
            <a:off x="892969" y="863947"/>
            <a:ext cx="7358063" cy="1741289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1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92969" y="2658814"/>
            <a:ext cx="7358063" cy="5960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951"/>
            </a:lvl1pPr>
            <a:lvl2pPr marL="0" indent="0" algn="ctr">
              <a:spcBef>
                <a:spcPts val="0"/>
              </a:spcBef>
              <a:buSzTx/>
              <a:buNone/>
              <a:defRPr sz="1951"/>
            </a:lvl2pPr>
            <a:lvl3pPr marL="0" indent="0" algn="ctr">
              <a:spcBef>
                <a:spcPts val="0"/>
              </a:spcBef>
              <a:buSzTx/>
              <a:buNone/>
              <a:defRPr sz="1951"/>
            </a:lvl3pPr>
            <a:lvl4pPr marL="0" indent="0" algn="ctr">
              <a:spcBef>
                <a:spcPts val="0"/>
              </a:spcBef>
              <a:buSzTx/>
              <a:buNone/>
              <a:defRPr sz="1951"/>
            </a:lvl4pPr>
            <a:lvl5pPr marL="0" indent="0" algn="ctr">
              <a:spcBef>
                <a:spcPts val="0"/>
              </a:spcBef>
              <a:buSzTx/>
              <a:buNone/>
              <a:defRPr sz="1951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5408586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影像"/>
          <p:cNvSpPr>
            <a:spLocks noGrp="1"/>
          </p:cNvSpPr>
          <p:nvPr>
            <p:ph type="pic" idx="13"/>
          </p:nvPr>
        </p:nvSpPr>
        <p:spPr>
          <a:xfrm>
            <a:off x="1143000" y="354955"/>
            <a:ext cx="6858000" cy="31142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大標題文字"/>
          <p:cNvSpPr txBox="1">
            <a:spLocks noGrp="1"/>
          </p:cNvSpPr>
          <p:nvPr>
            <p:ph type="title"/>
          </p:nvPr>
        </p:nvSpPr>
        <p:spPr>
          <a:xfrm>
            <a:off x="892969" y="3542853"/>
            <a:ext cx="7358063" cy="750094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2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92969" y="4299644"/>
            <a:ext cx="7358063" cy="5960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951"/>
            </a:lvl1pPr>
            <a:lvl2pPr marL="0" indent="0" algn="ctr">
              <a:spcBef>
                <a:spcPts val="0"/>
              </a:spcBef>
              <a:buSzTx/>
              <a:buNone/>
              <a:defRPr sz="1951"/>
            </a:lvl2pPr>
            <a:lvl3pPr marL="0" indent="0" algn="ctr">
              <a:spcBef>
                <a:spcPts val="0"/>
              </a:spcBef>
              <a:buSzTx/>
              <a:buNone/>
              <a:defRPr sz="1951"/>
            </a:lvl3pPr>
            <a:lvl4pPr marL="0" indent="0" algn="ctr">
              <a:spcBef>
                <a:spcPts val="0"/>
              </a:spcBef>
              <a:buSzTx/>
              <a:buNone/>
              <a:defRPr sz="1951"/>
            </a:lvl4pPr>
            <a:lvl5pPr marL="0" indent="0" algn="ctr">
              <a:spcBef>
                <a:spcPts val="0"/>
              </a:spcBef>
              <a:buSzTx/>
              <a:buNone/>
              <a:defRPr sz="1951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4494885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大標題文字"/>
          <p:cNvSpPr txBox="1">
            <a:spLocks noGrp="1"/>
          </p:cNvSpPr>
          <p:nvPr>
            <p:ph type="title"/>
          </p:nvPr>
        </p:nvSpPr>
        <p:spPr>
          <a:xfrm>
            <a:off x="892969" y="1701106"/>
            <a:ext cx="7358063" cy="1741289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3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3852955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內文層級一…"/>
          <p:cNvSpPr txBox="1">
            <a:spLocks noGrp="1"/>
          </p:cNvSpPr>
          <p:nvPr>
            <p:ph type="body" idx="1"/>
          </p:nvPr>
        </p:nvSpPr>
        <p:spPr>
          <a:xfrm>
            <a:off x="473274" y="696516"/>
            <a:ext cx="8197453" cy="3937992"/>
          </a:xfrm>
          <a:prstGeom prst="rect">
            <a:avLst/>
          </a:prstGeom>
        </p:spPr>
        <p:txBody>
          <a:bodyPr anchor="ctr"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65814" y="4868912"/>
            <a:ext cx="212374" cy="20288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影像"/>
          <p:cNvSpPr>
            <a:spLocks noGrp="1"/>
          </p:cNvSpPr>
          <p:nvPr>
            <p:ph type="pic" sz="half" idx="13"/>
          </p:nvPr>
        </p:nvSpPr>
        <p:spPr>
          <a:xfrm>
            <a:off x="4723805" y="334863"/>
            <a:ext cx="3750469" cy="433313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大標題文字"/>
          <p:cNvSpPr txBox="1">
            <a:spLocks noGrp="1"/>
          </p:cNvSpPr>
          <p:nvPr>
            <p:ph type="title"/>
          </p:nvPr>
        </p:nvSpPr>
        <p:spPr>
          <a:xfrm>
            <a:off x="669726" y="334863"/>
            <a:ext cx="3750469" cy="2102941"/>
          </a:xfrm>
          <a:prstGeom prst="rect">
            <a:avLst/>
          </a:prstGeom>
        </p:spPr>
        <p:txBody>
          <a:bodyPr anchor="b"/>
          <a:lstStyle>
            <a:lvl1pPr>
              <a:defRPr sz="3164"/>
            </a:lvl1pPr>
          </a:lstStyle>
          <a:p>
            <a:r>
              <a:t>大標題文字</a:t>
            </a:r>
          </a:p>
        </p:txBody>
      </p:sp>
      <p:sp>
        <p:nvSpPr>
          <p:cNvPr id="40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669726" y="2491383"/>
            <a:ext cx="3750469" cy="2169914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951"/>
            </a:lvl1pPr>
            <a:lvl2pPr marL="0" indent="0" algn="ctr">
              <a:spcBef>
                <a:spcPts val="0"/>
              </a:spcBef>
              <a:buSzTx/>
              <a:buNone/>
              <a:defRPr sz="1951"/>
            </a:lvl2pPr>
            <a:lvl3pPr marL="0" indent="0" algn="ctr">
              <a:spcBef>
                <a:spcPts val="0"/>
              </a:spcBef>
              <a:buSzTx/>
              <a:buNone/>
              <a:defRPr sz="1951"/>
            </a:lvl3pPr>
            <a:lvl4pPr marL="0" indent="0" algn="ctr">
              <a:spcBef>
                <a:spcPts val="0"/>
              </a:spcBef>
              <a:buSzTx/>
              <a:buNone/>
              <a:defRPr sz="1951"/>
            </a:lvl4pPr>
            <a:lvl5pPr marL="0" indent="0" algn="ctr">
              <a:spcBef>
                <a:spcPts val="0"/>
              </a:spcBef>
              <a:buSzTx/>
              <a:buNone/>
              <a:defRPr sz="1951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281986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49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9658764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7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202619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影像"/>
          <p:cNvSpPr>
            <a:spLocks noGrp="1"/>
          </p:cNvSpPr>
          <p:nvPr>
            <p:ph type="pic" sz="half" idx="13"/>
          </p:nvPr>
        </p:nvSpPr>
        <p:spPr>
          <a:xfrm>
            <a:off x="4723805" y="1366242"/>
            <a:ext cx="3750469" cy="331514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67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669726" y="1366242"/>
            <a:ext cx="3750469" cy="3315146"/>
          </a:xfrm>
          <a:prstGeom prst="rect">
            <a:avLst/>
          </a:prstGeom>
        </p:spPr>
        <p:txBody>
          <a:bodyPr/>
          <a:lstStyle>
            <a:lvl1pPr marL="180811" indent="-180811">
              <a:spcBef>
                <a:spcPts val="1687"/>
              </a:spcBef>
              <a:defRPr sz="1476"/>
            </a:lvl1pPr>
            <a:lvl2pPr marL="361622" indent="-180811">
              <a:spcBef>
                <a:spcPts val="1687"/>
              </a:spcBef>
              <a:defRPr sz="1476"/>
            </a:lvl2pPr>
            <a:lvl3pPr marL="542434" indent="-180811">
              <a:spcBef>
                <a:spcPts val="1687"/>
              </a:spcBef>
              <a:defRPr sz="1476"/>
            </a:lvl3pPr>
            <a:lvl4pPr marL="723245" indent="-180811">
              <a:spcBef>
                <a:spcPts val="1687"/>
              </a:spcBef>
              <a:defRPr sz="1476"/>
            </a:lvl4pPr>
            <a:lvl5pPr marL="904056" indent="-180811">
              <a:spcBef>
                <a:spcPts val="1687"/>
              </a:spcBef>
              <a:defRPr sz="1476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46189" y="4902399"/>
            <a:ext cx="246862" cy="2325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4679902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內文層級一…"/>
          <p:cNvSpPr txBox="1">
            <a:spLocks noGrp="1"/>
          </p:cNvSpPr>
          <p:nvPr>
            <p:ph type="body" idx="1"/>
          </p:nvPr>
        </p:nvSpPr>
        <p:spPr>
          <a:xfrm>
            <a:off x="669727" y="669727"/>
            <a:ext cx="7804547" cy="3804047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7165538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影像"/>
          <p:cNvSpPr>
            <a:spLocks noGrp="1"/>
          </p:cNvSpPr>
          <p:nvPr>
            <p:ph type="pic" sz="quarter" idx="13"/>
          </p:nvPr>
        </p:nvSpPr>
        <p:spPr>
          <a:xfrm>
            <a:off x="4723805" y="2685603"/>
            <a:ext cx="3750469" cy="19890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影像"/>
          <p:cNvSpPr>
            <a:spLocks noGrp="1"/>
          </p:cNvSpPr>
          <p:nvPr>
            <p:ph type="pic" sz="quarter" idx="14"/>
          </p:nvPr>
        </p:nvSpPr>
        <p:spPr>
          <a:xfrm>
            <a:off x="4723805" y="468809"/>
            <a:ext cx="3750469" cy="19890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影像"/>
          <p:cNvSpPr>
            <a:spLocks noGrp="1"/>
          </p:cNvSpPr>
          <p:nvPr>
            <p:ph type="pic" sz="half" idx="15"/>
          </p:nvPr>
        </p:nvSpPr>
        <p:spPr>
          <a:xfrm>
            <a:off x="669726" y="468809"/>
            <a:ext cx="3750469" cy="420588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8798644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王大明"/>
          <p:cNvSpPr txBox="1">
            <a:spLocks noGrp="1"/>
          </p:cNvSpPr>
          <p:nvPr>
            <p:ph type="body" sz="quarter" idx="13"/>
          </p:nvPr>
        </p:nvSpPr>
        <p:spPr>
          <a:xfrm>
            <a:off x="892969" y="3355330"/>
            <a:ext cx="7358063" cy="29738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266" i="1"/>
            </a:lvl1pPr>
          </a:lstStyle>
          <a:p>
            <a:r>
              <a:t>–王大明</a:t>
            </a:r>
          </a:p>
        </p:txBody>
      </p:sp>
      <p:sp>
        <p:nvSpPr>
          <p:cNvPr id="94" name="「在此輸入名言語錄。」"/>
          <p:cNvSpPr txBox="1">
            <a:spLocks noGrp="1"/>
          </p:cNvSpPr>
          <p:nvPr>
            <p:ph type="body" sz="quarter" idx="14"/>
          </p:nvPr>
        </p:nvSpPr>
        <p:spPr>
          <a:xfrm>
            <a:off x="892969" y="2223493"/>
            <a:ext cx="7358063" cy="37504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793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「在此輸入名言語錄。」</a:t>
            </a:r>
          </a:p>
        </p:txBody>
      </p:sp>
      <p:sp>
        <p:nvSpPr>
          <p:cNvPr id="9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1913746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影像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5187377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大標題文字"/>
          <p:cNvSpPr txBox="1">
            <a:spLocks noGrp="1"/>
          </p:cNvSpPr>
          <p:nvPr>
            <p:ph type="title"/>
          </p:nvPr>
        </p:nvSpPr>
        <p:spPr>
          <a:xfrm>
            <a:off x="892969" y="863947"/>
            <a:ext cx="7358063" cy="1741289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118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92969" y="2658814"/>
            <a:ext cx="7358063" cy="5960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951"/>
            </a:lvl1pPr>
            <a:lvl2pPr marL="0" indent="0" algn="ctr">
              <a:spcBef>
                <a:spcPts val="0"/>
              </a:spcBef>
              <a:buSzTx/>
              <a:buNone/>
              <a:defRPr sz="1951"/>
            </a:lvl2pPr>
            <a:lvl3pPr marL="0" indent="0" algn="ctr">
              <a:spcBef>
                <a:spcPts val="0"/>
              </a:spcBef>
              <a:buSzTx/>
              <a:buNone/>
              <a:defRPr sz="1951"/>
            </a:lvl3pPr>
            <a:lvl4pPr marL="0" indent="0" algn="ctr">
              <a:spcBef>
                <a:spcPts val="0"/>
              </a:spcBef>
              <a:buSzTx/>
              <a:buNone/>
              <a:defRPr sz="1951"/>
            </a:lvl4pPr>
            <a:lvl5pPr marL="0" indent="0" algn="ctr">
              <a:spcBef>
                <a:spcPts val="0"/>
              </a:spcBef>
              <a:buSzTx/>
              <a:buNone/>
              <a:defRPr sz="1951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19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0865954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127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757033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影像"/>
          <p:cNvSpPr>
            <a:spLocks noGrp="1"/>
          </p:cNvSpPr>
          <p:nvPr>
            <p:ph type="pic" sz="quarter" idx="13"/>
          </p:nvPr>
        </p:nvSpPr>
        <p:spPr>
          <a:xfrm>
            <a:off x="4572000" y="2538264"/>
            <a:ext cx="3937992" cy="2136428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57384" tIns="28692" rIns="57384" bIns="28692">
            <a:noAutofit/>
          </a:bodyPr>
          <a:lstStyle/>
          <a:p>
            <a:endParaRPr/>
          </a:p>
        </p:txBody>
      </p:sp>
      <p:sp>
        <p:nvSpPr>
          <p:cNvPr id="105" name="影像"/>
          <p:cNvSpPr>
            <a:spLocks noGrp="1"/>
          </p:cNvSpPr>
          <p:nvPr>
            <p:ph type="pic" sz="quarter" idx="14"/>
          </p:nvPr>
        </p:nvSpPr>
        <p:spPr>
          <a:xfrm>
            <a:off x="4572000" y="569267"/>
            <a:ext cx="3937992" cy="1808262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57384" tIns="28692" rIns="57384" bIns="28692">
            <a:noAutofit/>
          </a:bodyPr>
          <a:lstStyle/>
          <a:p>
            <a:endParaRPr/>
          </a:p>
        </p:txBody>
      </p:sp>
      <p:sp>
        <p:nvSpPr>
          <p:cNvPr id="106" name="影像"/>
          <p:cNvSpPr>
            <a:spLocks noGrp="1"/>
          </p:cNvSpPr>
          <p:nvPr>
            <p:ph type="pic" sz="half" idx="15"/>
          </p:nvPr>
        </p:nvSpPr>
        <p:spPr>
          <a:xfrm>
            <a:off x="631298" y="569267"/>
            <a:ext cx="3500438" cy="4105424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57384" tIns="28692" rIns="57384" bIns="28692">
            <a:noAutofit/>
          </a:bodyPr>
          <a:lstStyle/>
          <a:p>
            <a:endParaRPr/>
          </a:p>
        </p:txBody>
      </p:sp>
      <p:sp>
        <p:nvSpPr>
          <p:cNvPr id="10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65814" y="4868912"/>
            <a:ext cx="212374" cy="20288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13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037726"/>
      </p:ext>
    </p:extLst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pter Header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矩形"/>
          <p:cNvSpPr/>
          <p:nvPr/>
        </p:nvSpPr>
        <p:spPr>
          <a:xfrm>
            <a:off x="1918" y="1876040"/>
            <a:ext cx="9140165" cy="1391420"/>
          </a:xfrm>
          <a:prstGeom prst="rect">
            <a:avLst/>
          </a:prstGeom>
          <a:solidFill>
            <a:srgbClr val="AC9FD7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defTabSz="309537">
              <a:defRPr sz="2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6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4" name="大標題文字"/>
          <p:cNvSpPr txBox="1">
            <a:spLocks noGrp="1"/>
          </p:cNvSpPr>
          <p:nvPr>
            <p:ph type="title"/>
          </p:nvPr>
        </p:nvSpPr>
        <p:spPr>
          <a:xfrm>
            <a:off x="666749" y="1918097"/>
            <a:ext cx="7810502" cy="1307308"/>
          </a:xfrm>
          <a:prstGeom prst="rect">
            <a:avLst/>
          </a:prstGeom>
        </p:spPr>
        <p:txBody>
          <a:bodyPr lIns="27092" tIns="27092" rIns="27092" bIns="27092"/>
          <a:lstStyle>
            <a:lvl1pPr defTabSz="309537">
              <a:defRPr sz="4113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4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70127" y="4321969"/>
            <a:ext cx="198983" cy="184620"/>
          </a:xfrm>
          <a:prstGeom prst="rect">
            <a:avLst/>
          </a:prstGeom>
        </p:spPr>
        <p:txBody>
          <a:bodyPr lIns="27092" tIns="27092" rIns="27092" bIns="27092"/>
          <a:lstStyle>
            <a:lvl1pPr defTabSz="309537"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8950488"/>
      </p:ext>
    </p:extLst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影像"/>
          <p:cNvSpPr>
            <a:spLocks noGrp="1"/>
          </p:cNvSpPr>
          <p:nvPr>
            <p:ph type="pic" sz="half" idx="13"/>
          </p:nvPr>
        </p:nvSpPr>
        <p:spPr>
          <a:xfrm>
            <a:off x="4723805" y="1372940"/>
            <a:ext cx="3750469" cy="331514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62" name="大標題文字"/>
          <p:cNvSpPr txBox="1">
            <a:spLocks noGrp="1"/>
          </p:cNvSpPr>
          <p:nvPr>
            <p:ph type="title"/>
          </p:nvPr>
        </p:nvSpPr>
        <p:spPr>
          <a:xfrm>
            <a:off x="669727" y="234404"/>
            <a:ext cx="7804547" cy="113853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63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669726" y="1372940"/>
            <a:ext cx="3750469" cy="3315146"/>
          </a:xfrm>
          <a:prstGeom prst="rect">
            <a:avLst/>
          </a:prstGeom>
        </p:spPr>
        <p:txBody>
          <a:bodyPr/>
          <a:lstStyle>
            <a:lvl1pPr marL="180811" indent="-180811">
              <a:spcBef>
                <a:spcPts val="1687"/>
              </a:spcBef>
              <a:buSzPct val="75000"/>
              <a:defRPr sz="1476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361622" indent="-180811">
              <a:spcBef>
                <a:spcPts val="1687"/>
              </a:spcBef>
              <a:buSzPct val="75000"/>
              <a:defRPr sz="1476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542434" indent="-180811">
              <a:spcBef>
                <a:spcPts val="1687"/>
              </a:spcBef>
              <a:buSzPct val="75000"/>
              <a:defRPr sz="1476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723245" indent="-180811">
              <a:spcBef>
                <a:spcPts val="1687"/>
              </a:spcBef>
              <a:buSzPct val="75000"/>
              <a:defRPr sz="1476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904056" indent="-180811">
              <a:spcBef>
                <a:spcPts val="1687"/>
              </a:spcBef>
              <a:buSzPct val="75000"/>
              <a:defRPr sz="1476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6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34486" y="4878958"/>
            <a:ext cx="266099" cy="248658"/>
          </a:xfrm>
          <a:prstGeom prst="rect">
            <a:avLst/>
          </a:prstGeom>
        </p:spPr>
        <p:txBody>
          <a:bodyPr/>
          <a:lstStyle>
            <a:lvl1pPr>
              <a:defRPr sz="949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6317837"/>
      </p:ext>
    </p:extLst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473274" y="696516"/>
            <a:ext cx="8197453" cy="282796"/>
          </a:xfrm>
          <a:prstGeom prst="rect">
            <a:avLst/>
          </a:prstGeom>
        </p:spPr>
        <p:txBody>
          <a:bodyPr anchor="t"/>
          <a:lstStyle>
            <a:lvl1pPr marL="0" indent="0" algn="ctr" defTabSz="241082">
              <a:spcBef>
                <a:spcPts val="0"/>
              </a:spcBef>
              <a:buSzTx/>
              <a:buNone/>
              <a:defRPr sz="1371" cap="all" spc="123">
                <a:solidFill>
                  <a:srgbClr val="5B5854"/>
                </a:solidFill>
                <a:latin typeface="Futura"/>
                <a:ea typeface="Futura"/>
                <a:cs typeface="Futura"/>
                <a:sym typeface="Futura"/>
              </a:defRPr>
            </a:lvl1pPr>
            <a:lvl2pPr marL="424822" indent="-190438" algn="ctr" defTabSz="241082">
              <a:spcBef>
                <a:spcPts val="0"/>
              </a:spcBef>
              <a:defRPr sz="1371" cap="all" spc="123">
                <a:solidFill>
                  <a:srgbClr val="5B5854"/>
                </a:solidFill>
                <a:latin typeface="Futura"/>
                <a:ea typeface="Futura"/>
                <a:cs typeface="Futura"/>
                <a:sym typeface="Futura"/>
              </a:defRPr>
            </a:lvl2pPr>
            <a:lvl3pPr marL="659207" indent="-190438" algn="ctr" defTabSz="241082">
              <a:spcBef>
                <a:spcPts val="0"/>
              </a:spcBef>
              <a:defRPr sz="1371" cap="all" spc="123">
                <a:solidFill>
                  <a:srgbClr val="5B5854"/>
                </a:solidFill>
                <a:latin typeface="Futura"/>
                <a:ea typeface="Futura"/>
                <a:cs typeface="Futura"/>
                <a:sym typeface="Futura"/>
              </a:defRPr>
            </a:lvl3pPr>
            <a:lvl4pPr marL="893592" indent="-190438" algn="ctr" defTabSz="241082">
              <a:spcBef>
                <a:spcPts val="0"/>
              </a:spcBef>
              <a:defRPr sz="1371" cap="all" spc="123">
                <a:solidFill>
                  <a:srgbClr val="5B5854"/>
                </a:solidFill>
                <a:latin typeface="Futura"/>
                <a:ea typeface="Futura"/>
                <a:cs typeface="Futura"/>
                <a:sym typeface="Futura"/>
              </a:defRPr>
            </a:lvl4pPr>
            <a:lvl5pPr marL="1127977" indent="-190438" algn="ctr" defTabSz="241082">
              <a:spcBef>
                <a:spcPts val="0"/>
              </a:spcBef>
              <a:defRPr sz="1371" cap="all" spc="123">
                <a:solidFill>
                  <a:srgbClr val="5B5854"/>
                </a:solidFill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72" name="大標題文字"/>
          <p:cNvSpPr txBox="1">
            <a:spLocks noGrp="1"/>
          </p:cNvSpPr>
          <p:nvPr>
            <p:ph type="title"/>
          </p:nvPr>
        </p:nvSpPr>
        <p:spPr>
          <a:xfrm>
            <a:off x="473274" y="308074"/>
            <a:ext cx="8197453" cy="395139"/>
          </a:xfrm>
          <a:prstGeom prst="rect">
            <a:avLst/>
          </a:prstGeom>
        </p:spPr>
        <p:txBody>
          <a:bodyPr anchor="t"/>
          <a:lstStyle>
            <a:lvl1pPr defTabSz="241082">
              <a:defRPr sz="2109" cap="all" spc="42">
                <a:solidFill>
                  <a:srgbClr val="5B5854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7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53699" y="4868243"/>
            <a:ext cx="236604" cy="216149"/>
          </a:xfrm>
          <a:prstGeom prst="rect">
            <a:avLst/>
          </a:prstGeom>
        </p:spPr>
        <p:txBody>
          <a:bodyPr/>
          <a:lstStyle>
            <a:lvl1pPr defTabSz="241082">
              <a:defRPr sz="738" cap="all" spc="15">
                <a:solidFill>
                  <a:srgbClr val="9A958E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658569"/>
      </p:ext>
    </p:extLst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影像"/>
          <p:cNvSpPr>
            <a:spLocks noGrp="1"/>
          </p:cNvSpPr>
          <p:nvPr>
            <p:ph type="pic" sz="half" idx="13"/>
          </p:nvPr>
        </p:nvSpPr>
        <p:spPr>
          <a:xfrm>
            <a:off x="4723805" y="1366242"/>
            <a:ext cx="3750469" cy="331514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81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182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669726" y="1366242"/>
            <a:ext cx="3750469" cy="3315146"/>
          </a:xfrm>
          <a:prstGeom prst="rect">
            <a:avLst/>
          </a:prstGeom>
        </p:spPr>
        <p:txBody>
          <a:bodyPr/>
          <a:lstStyle>
            <a:lvl1pPr marL="180811" indent="-180811">
              <a:spcBef>
                <a:spcPts val="1687"/>
              </a:spcBef>
              <a:defRPr sz="1476"/>
            </a:lvl1pPr>
            <a:lvl2pPr marL="361622" indent="-180811">
              <a:spcBef>
                <a:spcPts val="1687"/>
              </a:spcBef>
              <a:defRPr sz="1476"/>
            </a:lvl2pPr>
            <a:lvl3pPr marL="542434" indent="-180811">
              <a:spcBef>
                <a:spcPts val="1687"/>
              </a:spcBef>
              <a:defRPr sz="1476"/>
            </a:lvl3pPr>
            <a:lvl4pPr marL="723245" indent="-180811">
              <a:spcBef>
                <a:spcPts val="1687"/>
              </a:spcBef>
              <a:defRPr sz="1476"/>
            </a:lvl4pPr>
            <a:lvl5pPr marL="904056" indent="-180811">
              <a:spcBef>
                <a:spcPts val="1687"/>
              </a:spcBef>
              <a:defRPr sz="1476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8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46189" y="4902399"/>
            <a:ext cx="246862" cy="2325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8718652"/>
      </p:ext>
    </p:extLst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大標題文字"/>
          <p:cNvSpPr txBox="1">
            <a:spLocks noGrp="1"/>
          </p:cNvSpPr>
          <p:nvPr>
            <p:ph type="title"/>
          </p:nvPr>
        </p:nvSpPr>
        <p:spPr>
          <a:xfrm>
            <a:off x="669727" y="234404"/>
            <a:ext cx="7804547" cy="113853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91" name="內文層級一…"/>
          <p:cNvSpPr txBox="1">
            <a:spLocks noGrp="1"/>
          </p:cNvSpPr>
          <p:nvPr>
            <p:ph type="body" idx="1"/>
          </p:nvPr>
        </p:nvSpPr>
        <p:spPr>
          <a:xfrm>
            <a:off x="669727" y="1372940"/>
            <a:ext cx="7804547" cy="3315146"/>
          </a:xfrm>
          <a:prstGeom prst="rect">
            <a:avLst/>
          </a:prstGeom>
        </p:spPr>
        <p:txBody>
          <a:bodyPr/>
          <a:lstStyle>
            <a:lvl1pPr>
              <a:buSzPct val="75000"/>
              <a:defRPr sz="1898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>
              <a:buSzPct val="75000"/>
              <a:defRPr sz="1898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>
              <a:buSzPct val="75000"/>
              <a:defRPr sz="1898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>
              <a:buSzPct val="75000"/>
              <a:defRPr sz="1898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>
              <a:buSzPct val="75000"/>
              <a:defRPr sz="1898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9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34486" y="4878958"/>
            <a:ext cx="266099" cy="248658"/>
          </a:xfrm>
          <a:prstGeom prst="rect">
            <a:avLst/>
          </a:prstGeom>
        </p:spPr>
        <p:txBody>
          <a:bodyPr/>
          <a:lstStyle>
            <a:lvl1pPr>
              <a:defRPr sz="949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126285"/>
      </p:ext>
    </p:extLst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20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1573452"/>
      </p:ext>
    </p:extLst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大標題文字"/>
          <p:cNvSpPr txBox="1">
            <a:spLocks noGrp="1"/>
          </p:cNvSpPr>
          <p:nvPr>
            <p:ph type="title"/>
          </p:nvPr>
        </p:nvSpPr>
        <p:spPr>
          <a:xfrm>
            <a:off x="669727" y="818740"/>
            <a:ext cx="7804548" cy="853902"/>
          </a:xfrm>
          <a:prstGeom prst="rect">
            <a:avLst/>
          </a:prstGeom>
        </p:spPr>
        <p:txBody>
          <a:bodyPr lIns="65023" tIns="65023" rIns="65023" bIns="65023"/>
          <a:lstStyle>
            <a:lvl1pPr algn="l" defTabSz="366598">
              <a:lnSpc>
                <a:spcPct val="90000"/>
              </a:lnSpc>
              <a:defRPr sz="4957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大標題文字</a:t>
            </a:r>
          </a:p>
        </p:txBody>
      </p:sp>
      <p:sp>
        <p:nvSpPr>
          <p:cNvPr id="21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373032" y="4242946"/>
            <a:ext cx="312456" cy="293668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366598">
              <a:defRPr sz="1055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2860850"/>
      </p:ext>
    </p:extLst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大標題文字"/>
          <p:cNvSpPr txBox="1">
            <a:spLocks noGrp="1"/>
          </p:cNvSpPr>
          <p:nvPr>
            <p:ph type="title"/>
          </p:nvPr>
        </p:nvSpPr>
        <p:spPr>
          <a:xfrm>
            <a:off x="669727" y="818740"/>
            <a:ext cx="7804548" cy="853902"/>
          </a:xfrm>
          <a:prstGeom prst="rect">
            <a:avLst/>
          </a:prstGeom>
        </p:spPr>
        <p:txBody>
          <a:bodyPr lIns="65023" tIns="65023" rIns="65023" bIns="65023"/>
          <a:lstStyle>
            <a:lvl1pPr algn="l" defTabSz="366598">
              <a:lnSpc>
                <a:spcPct val="90000"/>
              </a:lnSpc>
              <a:defRPr sz="4957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大標題文字</a:t>
            </a:r>
          </a:p>
        </p:txBody>
      </p:sp>
      <p:sp>
        <p:nvSpPr>
          <p:cNvPr id="226" name="內文層級一…"/>
          <p:cNvSpPr txBox="1">
            <a:spLocks noGrp="1"/>
          </p:cNvSpPr>
          <p:nvPr>
            <p:ph type="body" idx="1"/>
          </p:nvPr>
        </p:nvSpPr>
        <p:spPr>
          <a:xfrm>
            <a:off x="669727" y="1672642"/>
            <a:ext cx="7804548" cy="2486360"/>
          </a:xfrm>
          <a:prstGeom prst="rect">
            <a:avLst/>
          </a:prstGeom>
        </p:spPr>
        <p:txBody>
          <a:bodyPr lIns="65023" tIns="65023" rIns="65023" bIns="65023"/>
          <a:lstStyle>
            <a:lvl1pPr marL="268606" indent="-268606" defTabSz="366598">
              <a:lnSpc>
                <a:spcPct val="90000"/>
              </a:lnSpc>
              <a:spcBef>
                <a:spcPts val="2584"/>
              </a:spcBef>
              <a:buSzPct val="100000"/>
              <a:buFont typeface="Arial"/>
              <a:defRPr sz="2215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415700" indent="-268606" defTabSz="366598">
              <a:lnSpc>
                <a:spcPct val="90000"/>
              </a:lnSpc>
              <a:spcBef>
                <a:spcPts val="2584"/>
              </a:spcBef>
              <a:buSzPct val="100000"/>
              <a:buFont typeface="Arial"/>
              <a:defRPr sz="2215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562794" indent="-268606" defTabSz="366598">
              <a:lnSpc>
                <a:spcPct val="90000"/>
              </a:lnSpc>
              <a:spcBef>
                <a:spcPts val="2584"/>
              </a:spcBef>
              <a:buSzPct val="100000"/>
              <a:buFont typeface="Arial"/>
              <a:defRPr sz="2215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709888" indent="-268606" defTabSz="366598">
              <a:lnSpc>
                <a:spcPct val="90000"/>
              </a:lnSpc>
              <a:spcBef>
                <a:spcPts val="2584"/>
              </a:spcBef>
              <a:buSzPct val="100000"/>
              <a:buFont typeface="Arial"/>
              <a:defRPr sz="2215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856982" indent="-268606" defTabSz="366598">
              <a:lnSpc>
                <a:spcPct val="90000"/>
              </a:lnSpc>
              <a:spcBef>
                <a:spcPts val="2584"/>
              </a:spcBef>
              <a:buSzPct val="100000"/>
              <a:buFont typeface="Arial"/>
              <a:defRPr sz="2215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373032" y="4242946"/>
            <a:ext cx="312456" cy="293668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366598">
              <a:defRPr sz="1055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1098257"/>
      </p:ext>
    </p:extLst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大標題文字"/>
          <p:cNvSpPr txBox="1">
            <a:spLocks noGrp="1"/>
          </p:cNvSpPr>
          <p:nvPr>
            <p:ph type="title"/>
          </p:nvPr>
        </p:nvSpPr>
        <p:spPr>
          <a:xfrm>
            <a:off x="669727" y="234404"/>
            <a:ext cx="7804547" cy="113853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大標題文字</a:t>
            </a:r>
          </a:p>
        </p:txBody>
      </p:sp>
      <p:sp>
        <p:nvSpPr>
          <p:cNvPr id="243" name="內文層級一…"/>
          <p:cNvSpPr txBox="1">
            <a:spLocks noGrp="1"/>
          </p:cNvSpPr>
          <p:nvPr>
            <p:ph type="body" idx="1"/>
          </p:nvPr>
        </p:nvSpPr>
        <p:spPr>
          <a:xfrm>
            <a:off x="669727" y="1372940"/>
            <a:ext cx="7804547" cy="3315146"/>
          </a:xfrm>
          <a:prstGeom prst="rect">
            <a:avLst/>
          </a:prstGeom>
        </p:spPr>
        <p:txBody>
          <a:bodyPr/>
          <a:lstStyle>
            <a:lvl1pPr>
              <a:buSzPct val="75000"/>
              <a:defRPr sz="1898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>
              <a:buSzPct val="75000"/>
              <a:defRPr sz="1898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>
              <a:buSzPct val="75000"/>
              <a:defRPr sz="1898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>
              <a:buSzPct val="75000"/>
              <a:defRPr sz="1898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>
              <a:buSzPct val="75000"/>
              <a:defRPr sz="1898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4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34486" y="4878958"/>
            <a:ext cx="266099" cy="248658"/>
          </a:xfrm>
          <a:prstGeom prst="rect">
            <a:avLst/>
          </a:prstGeom>
        </p:spPr>
        <p:txBody>
          <a:bodyPr/>
          <a:lstStyle>
            <a:lvl1pPr>
              <a:defRPr sz="949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3769491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2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影像"/>
          <p:cNvSpPr>
            <a:spLocks noGrp="1"/>
          </p:cNvSpPr>
          <p:nvPr>
            <p:ph type="pic" sz="half" idx="13"/>
          </p:nvPr>
        </p:nvSpPr>
        <p:spPr>
          <a:xfrm>
            <a:off x="4786312" y="569267"/>
            <a:ext cx="3723680" cy="4105424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57384" tIns="28692" rIns="57384" bIns="28692">
            <a:noAutofit/>
          </a:bodyPr>
          <a:lstStyle/>
          <a:p>
            <a:endParaRPr/>
          </a:p>
        </p:txBody>
      </p:sp>
      <p:sp>
        <p:nvSpPr>
          <p:cNvPr id="115" name="影像"/>
          <p:cNvSpPr>
            <a:spLocks noGrp="1"/>
          </p:cNvSpPr>
          <p:nvPr>
            <p:ph type="pic" sz="half" idx="14"/>
          </p:nvPr>
        </p:nvSpPr>
        <p:spPr>
          <a:xfrm>
            <a:off x="625078" y="569267"/>
            <a:ext cx="3723680" cy="4105424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57384" tIns="28692" rIns="57384" bIns="28692">
            <a:noAutofit/>
          </a:bodyPr>
          <a:lstStyle/>
          <a:p>
            <a:endParaRPr/>
          </a:p>
        </p:txBody>
      </p:sp>
      <p:sp>
        <p:nvSpPr>
          <p:cNvPr id="116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63498" y="4868912"/>
            <a:ext cx="212374" cy="20288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影像"/>
          <p:cNvSpPr>
            <a:spLocks noGrp="1"/>
          </p:cNvSpPr>
          <p:nvPr>
            <p:ph type="pic" sz="half" idx="13"/>
          </p:nvPr>
        </p:nvSpPr>
        <p:spPr>
          <a:xfrm>
            <a:off x="4723805" y="1366242"/>
            <a:ext cx="3750469" cy="331514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52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253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669726" y="1366242"/>
            <a:ext cx="3750469" cy="3315146"/>
          </a:xfrm>
          <a:prstGeom prst="rect">
            <a:avLst/>
          </a:prstGeom>
        </p:spPr>
        <p:txBody>
          <a:bodyPr/>
          <a:lstStyle>
            <a:lvl1pPr marL="180811" indent="-180811">
              <a:spcBef>
                <a:spcPts val="1687"/>
              </a:spcBef>
              <a:defRPr sz="1476"/>
            </a:lvl1pPr>
            <a:lvl2pPr marL="361622" indent="-180811">
              <a:spcBef>
                <a:spcPts val="1687"/>
              </a:spcBef>
              <a:defRPr sz="1476"/>
            </a:lvl2pPr>
            <a:lvl3pPr marL="542434" indent="-180811">
              <a:spcBef>
                <a:spcPts val="1687"/>
              </a:spcBef>
              <a:defRPr sz="1476"/>
            </a:lvl3pPr>
            <a:lvl4pPr marL="723245" indent="-180811">
              <a:spcBef>
                <a:spcPts val="1687"/>
              </a:spcBef>
              <a:defRPr sz="1476"/>
            </a:lvl4pPr>
            <a:lvl5pPr marL="904056" indent="-180811">
              <a:spcBef>
                <a:spcPts val="1687"/>
              </a:spcBef>
              <a:defRPr sz="1476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5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46189" y="4902399"/>
            <a:ext cx="246862" cy="2325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289181"/>
      </p:ext>
    </p:extLst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92969" y="3159435"/>
            <a:ext cx="7358064" cy="223042"/>
          </a:xfrm>
          <a:prstGeom prst="rect">
            <a:avLst/>
          </a:prstGeom>
        </p:spPr>
        <p:txBody>
          <a:bodyPr lIns="72248" tIns="72248" rIns="72248" bIns="72248" anchor="t"/>
          <a:lstStyle>
            <a:lvl1pPr marL="0" indent="0" algn="ctr" defTabSz="308023">
              <a:spcBef>
                <a:spcPts val="0"/>
              </a:spcBef>
              <a:buSzTx/>
              <a:buNone/>
              <a:defRPr sz="1160" i="1"/>
            </a:lvl1pPr>
            <a:lvl2pPr marL="293529" indent="-169938" algn="ctr" defTabSz="308023">
              <a:spcBef>
                <a:spcPts val="0"/>
              </a:spcBef>
              <a:defRPr sz="1160" i="1"/>
            </a:lvl2pPr>
            <a:lvl3pPr marL="417120" indent="-169938" algn="ctr" defTabSz="308023">
              <a:spcBef>
                <a:spcPts val="0"/>
              </a:spcBef>
              <a:defRPr sz="1160" i="1"/>
            </a:lvl3pPr>
            <a:lvl4pPr marL="540711" indent="-169938" algn="ctr" defTabSz="308023">
              <a:spcBef>
                <a:spcPts val="0"/>
              </a:spcBef>
              <a:defRPr sz="1160" i="1"/>
            </a:lvl4pPr>
            <a:lvl5pPr marL="664302" indent="-169938" algn="ctr" defTabSz="308023">
              <a:spcBef>
                <a:spcPts val="0"/>
              </a:spcBef>
              <a:defRPr sz="1160" i="1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73" name="「在此輸入名言語錄。」"/>
          <p:cNvSpPr txBox="1">
            <a:spLocks noGrp="1"/>
          </p:cNvSpPr>
          <p:nvPr>
            <p:ph type="body" sz="quarter" idx="13"/>
          </p:nvPr>
        </p:nvSpPr>
        <p:spPr>
          <a:xfrm>
            <a:off x="892969" y="2310557"/>
            <a:ext cx="7358064" cy="281286"/>
          </a:xfrm>
          <a:prstGeom prst="rect">
            <a:avLst/>
          </a:prstGeom>
        </p:spPr>
        <p:txBody>
          <a:bodyPr lIns="72248" tIns="72248" rIns="72248" bIns="72248"/>
          <a:lstStyle>
            <a:lvl1pPr marL="0" indent="0" algn="ctr" defTabSz="249499">
              <a:spcBef>
                <a:spcPts val="0"/>
              </a:spcBef>
              <a:buSzTx/>
              <a:buNone/>
              <a:defRPr sz="2592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marL="0" indent="0" algn="ctr" defTabSz="473163">
              <a:spcBef>
                <a:spcPts val="0"/>
              </a:spcBef>
              <a:buSzTx/>
              <a:buNone/>
              <a:defRPr sz="2592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46171" y="4319737"/>
            <a:ext cx="246896" cy="259464"/>
          </a:xfrm>
          <a:prstGeom prst="rect">
            <a:avLst/>
          </a:prstGeom>
        </p:spPr>
        <p:txBody>
          <a:bodyPr lIns="72248" tIns="72248" rIns="72248" bIns="72248"/>
          <a:lstStyle>
            <a:lvl1pPr defTabSz="286903">
              <a:defRPr sz="738">
                <a:solidFill>
                  <a:srgbClr val="5B5854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8718675"/>
      </p:ext>
    </p:extLst>
  </p:cSld>
  <p:clrMapOvr>
    <a:masterClrMapping/>
  </p:clrMapOvr>
  <p:transition spd="med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大標題文字"/>
          <p:cNvSpPr txBox="1">
            <a:spLocks noGrp="1"/>
          </p:cNvSpPr>
          <p:nvPr>
            <p:ph type="title"/>
          </p:nvPr>
        </p:nvSpPr>
        <p:spPr>
          <a:xfrm>
            <a:off x="669727" y="818740"/>
            <a:ext cx="7804548" cy="853902"/>
          </a:xfrm>
          <a:prstGeom prst="rect">
            <a:avLst/>
          </a:prstGeom>
        </p:spPr>
        <p:txBody>
          <a:bodyPr lIns="45341" tIns="45341" rIns="45341" bIns="45341"/>
          <a:lstStyle>
            <a:lvl1pPr defTabSz="366598">
              <a:defRPr sz="4957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大標題文字</a:t>
            </a:r>
          </a:p>
        </p:txBody>
      </p:sp>
      <p:sp>
        <p:nvSpPr>
          <p:cNvPr id="282" name="內文層級一…"/>
          <p:cNvSpPr txBox="1">
            <a:spLocks noGrp="1"/>
          </p:cNvSpPr>
          <p:nvPr>
            <p:ph type="body" idx="1"/>
          </p:nvPr>
        </p:nvSpPr>
        <p:spPr>
          <a:xfrm>
            <a:off x="669727" y="1672642"/>
            <a:ext cx="7804548" cy="2486360"/>
          </a:xfrm>
          <a:prstGeom prst="rect">
            <a:avLst/>
          </a:prstGeom>
        </p:spPr>
        <p:txBody>
          <a:bodyPr lIns="45341" tIns="45341" rIns="45341" bIns="45341"/>
          <a:lstStyle>
            <a:lvl1pPr marL="268606" indent="-268606" defTabSz="366598">
              <a:spcBef>
                <a:spcPts val="2584"/>
              </a:spcBef>
              <a:buSzPct val="75000"/>
              <a:defRPr sz="2215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415700" indent="-268606" defTabSz="366598">
              <a:spcBef>
                <a:spcPts val="2584"/>
              </a:spcBef>
              <a:buSzPct val="75000"/>
              <a:defRPr sz="2215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562794" indent="-268606" defTabSz="366598">
              <a:spcBef>
                <a:spcPts val="2584"/>
              </a:spcBef>
              <a:buSzPct val="75000"/>
              <a:defRPr sz="2215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709888" indent="-268606" defTabSz="366598">
              <a:spcBef>
                <a:spcPts val="2584"/>
              </a:spcBef>
              <a:buSzPct val="75000"/>
              <a:defRPr sz="2215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856982" indent="-268606" defTabSz="366598">
              <a:spcBef>
                <a:spcPts val="2584"/>
              </a:spcBef>
              <a:buSzPct val="75000"/>
              <a:defRPr sz="2215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8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31182" y="4302156"/>
            <a:ext cx="272707" cy="253920"/>
          </a:xfrm>
          <a:prstGeom prst="rect">
            <a:avLst/>
          </a:prstGeom>
        </p:spPr>
        <p:txBody>
          <a:bodyPr lIns="45341" tIns="45341" rIns="45341" bIns="45341"/>
          <a:lstStyle>
            <a:lvl1pPr defTabSz="366598">
              <a:defRPr sz="1055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2605216"/>
      </p:ext>
    </p:extLst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與副標題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影像"/>
          <p:cNvSpPr>
            <a:spLocks noGrp="1"/>
          </p:cNvSpPr>
          <p:nvPr>
            <p:ph type="pic" sz="quarter" idx="13"/>
          </p:nvPr>
        </p:nvSpPr>
        <p:spPr>
          <a:xfrm>
            <a:off x="6000751" y="783581"/>
            <a:ext cx="2893220" cy="239092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91" name="影像"/>
          <p:cNvSpPr>
            <a:spLocks noGrp="1"/>
          </p:cNvSpPr>
          <p:nvPr>
            <p:ph type="pic" sz="quarter" idx="14"/>
          </p:nvPr>
        </p:nvSpPr>
        <p:spPr>
          <a:xfrm>
            <a:off x="3125391" y="783581"/>
            <a:ext cx="2893219" cy="239092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92" name="影像"/>
          <p:cNvSpPr>
            <a:spLocks noGrp="1"/>
          </p:cNvSpPr>
          <p:nvPr>
            <p:ph type="pic" sz="quarter" idx="15"/>
          </p:nvPr>
        </p:nvSpPr>
        <p:spPr>
          <a:xfrm>
            <a:off x="250031" y="783581"/>
            <a:ext cx="2893220" cy="239092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93" name="大標題文字"/>
          <p:cNvSpPr txBox="1">
            <a:spLocks noGrp="1"/>
          </p:cNvSpPr>
          <p:nvPr>
            <p:ph type="title"/>
          </p:nvPr>
        </p:nvSpPr>
        <p:spPr>
          <a:xfrm>
            <a:off x="455414" y="3244824"/>
            <a:ext cx="8233173" cy="562571"/>
          </a:xfrm>
          <a:prstGeom prst="rect">
            <a:avLst/>
          </a:prstGeom>
        </p:spPr>
        <p:txBody>
          <a:bodyPr lIns="45341" tIns="45341" rIns="45341" bIns="45341" anchor="b"/>
          <a:lstStyle>
            <a:lvl1pPr defTabSz="366598">
              <a:defRPr sz="4640">
                <a:solidFill>
                  <a:srgbClr val="546056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t>大標題文字</a:t>
            </a:r>
          </a:p>
        </p:txBody>
      </p:sp>
      <p:sp>
        <p:nvSpPr>
          <p:cNvPr id="29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455414" y="3802373"/>
            <a:ext cx="8233173" cy="507318"/>
          </a:xfrm>
          <a:prstGeom prst="rect">
            <a:avLst/>
          </a:prstGeom>
        </p:spPr>
        <p:txBody>
          <a:bodyPr lIns="45341" tIns="45341" rIns="45341" bIns="45341" anchor="t"/>
          <a:lstStyle>
            <a:lvl1pPr marL="0" indent="0" algn="ctr" defTabSz="366598">
              <a:lnSpc>
                <a:spcPct val="110000"/>
              </a:lnSpc>
              <a:spcBef>
                <a:spcPts val="0"/>
              </a:spcBef>
              <a:buSzTx/>
              <a:buNone/>
              <a:defRPr sz="1898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0" algn="ctr" defTabSz="366598">
              <a:lnSpc>
                <a:spcPct val="110000"/>
              </a:lnSpc>
              <a:spcBef>
                <a:spcPts val="0"/>
              </a:spcBef>
              <a:buSzTx/>
              <a:buNone/>
              <a:defRPr sz="1898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0" algn="ctr" defTabSz="366598">
              <a:lnSpc>
                <a:spcPct val="110000"/>
              </a:lnSpc>
              <a:spcBef>
                <a:spcPts val="0"/>
              </a:spcBef>
              <a:buSzTx/>
              <a:buNone/>
              <a:defRPr sz="1898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0" algn="ctr" defTabSz="366598">
              <a:lnSpc>
                <a:spcPct val="110000"/>
              </a:lnSpc>
              <a:spcBef>
                <a:spcPts val="0"/>
              </a:spcBef>
              <a:buSzTx/>
              <a:buNone/>
              <a:defRPr sz="1898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0" algn="ctr" defTabSz="366598">
              <a:lnSpc>
                <a:spcPct val="110000"/>
              </a:lnSpc>
              <a:spcBef>
                <a:spcPts val="0"/>
              </a:spcBef>
              <a:buSzTx/>
              <a:buNone/>
              <a:defRPr sz="1898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9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35992" y="4344852"/>
            <a:ext cx="263089" cy="253920"/>
          </a:xfrm>
          <a:prstGeom prst="rect">
            <a:avLst/>
          </a:prstGeom>
        </p:spPr>
        <p:txBody>
          <a:bodyPr lIns="45341" tIns="45341" rIns="45341" bIns="45341"/>
          <a:lstStyle>
            <a:lvl1pPr defTabSz="366598">
              <a:defRPr sz="1055">
                <a:solidFill>
                  <a:srgbClr val="FFFFFF">
                    <a:alpha val="95000"/>
                  </a:srgbClr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281821"/>
      </p:ext>
    </p:extLst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標題投影片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42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124201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668550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342866" lvl="0" indent="-257149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733" lvl="1" indent="-257149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028599" lvl="2" indent="-257149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465" lvl="3" indent="-257149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714331" lvl="4" indent="-257149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057197" lvl="5" indent="-257149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063" lvl="6" indent="-257149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2930" lvl="7" indent="-257149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5796" lvl="8" indent="-257149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124201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844994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章節標題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3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342866" lvl="0" indent="-171433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500">
                <a:solidFill>
                  <a:srgbClr val="888888"/>
                </a:solidFill>
              </a:defRPr>
            </a:lvl1pPr>
            <a:lvl2pPr marL="685733" lvl="1" indent="-171433" algn="l"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350">
                <a:solidFill>
                  <a:srgbClr val="888888"/>
                </a:solidFill>
              </a:defRPr>
            </a:lvl2pPr>
            <a:lvl3pPr marL="1028599" lvl="2" indent="-171433" algn="l"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3pPr>
            <a:lvl4pPr marL="1371465" lvl="3" indent="-171433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4pPr>
            <a:lvl5pPr marL="1714331" lvl="4" indent="-171433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5pPr>
            <a:lvl6pPr marL="2057197" lvl="5" indent="-171433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6pPr>
            <a:lvl7pPr marL="2400063" lvl="6" indent="-171433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7pPr>
            <a:lvl8pPr marL="2742930" lvl="7" indent="-171433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8pPr>
            <a:lvl9pPr marL="3085796" lvl="8" indent="-171433" algn="l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1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649812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兩項物件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342866" lvl="0" indent="-30477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100"/>
            </a:lvl1pPr>
            <a:lvl2pPr marL="685733" lvl="1" indent="-28572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1800"/>
            </a:lvl2pPr>
            <a:lvl3pPr marL="1028599" lvl="2" indent="-266674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3pPr>
            <a:lvl4pPr marL="1371465" lvl="3" indent="-257149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350"/>
            </a:lvl4pPr>
            <a:lvl5pPr marL="1714331" lvl="4" indent="-257149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350"/>
            </a:lvl5pPr>
            <a:lvl6pPr marL="2057197" lvl="5" indent="-257149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6pPr>
            <a:lvl7pPr marL="2400063" lvl="6" indent="-257149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7pPr>
            <a:lvl8pPr marL="2742930" lvl="7" indent="-257149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8pPr>
            <a:lvl9pPr marL="3085796" lvl="8" indent="-257149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342866" lvl="0" indent="-30477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100"/>
            </a:lvl1pPr>
            <a:lvl2pPr marL="685733" lvl="1" indent="-28572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1800"/>
            </a:lvl2pPr>
            <a:lvl3pPr marL="1028599" lvl="2" indent="-266674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3pPr>
            <a:lvl4pPr marL="1371465" lvl="3" indent="-257149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350"/>
            </a:lvl4pPr>
            <a:lvl5pPr marL="1714331" lvl="4" indent="-257149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350"/>
            </a:lvl5pPr>
            <a:lvl6pPr marL="2057197" lvl="5" indent="-257149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6pPr>
            <a:lvl7pPr marL="2400063" lvl="6" indent="-257149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7pPr>
            <a:lvl8pPr marL="2742930" lvl="7" indent="-257149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8pPr>
            <a:lvl9pPr marL="3085796" lvl="8" indent="-257149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124201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869970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比對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342866" lvl="0" indent="-17143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733" lvl="1" indent="-171433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599" lvl="2" indent="-171433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465" lvl="3" indent="-171433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331" lvl="4" indent="-171433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197" lvl="5" indent="-171433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063" lvl="6" indent="-171433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2930" lvl="7" indent="-171433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5796" lvl="8" indent="-171433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342866" lvl="0" indent="-28572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/>
            </a:lvl1pPr>
            <a:lvl2pPr marL="685733" lvl="1" indent="-266674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1500"/>
            </a:lvl2pPr>
            <a:lvl3pPr marL="1028599" lvl="2" indent="-257149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3pPr>
            <a:lvl4pPr marL="1371465" lvl="3" indent="-247625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200"/>
            </a:lvl4pPr>
            <a:lvl5pPr marL="1714331" lvl="4" indent="-247625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200"/>
            </a:lvl5pPr>
            <a:lvl6pPr marL="2057197" lvl="5" indent="-247625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6pPr>
            <a:lvl7pPr marL="2400063" lvl="6" indent="-247625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7pPr>
            <a:lvl8pPr marL="2742930" lvl="7" indent="-247625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8pPr>
            <a:lvl9pPr marL="3085796" lvl="8" indent="-247625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342866" lvl="0" indent="-17143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733" lvl="1" indent="-171433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599" lvl="2" indent="-171433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465" lvl="3" indent="-171433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331" lvl="4" indent="-171433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197" lvl="5" indent="-171433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063" lvl="6" indent="-171433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2930" lvl="7" indent="-171433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5796" lvl="8" indent="-171433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342866" lvl="0" indent="-28572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/>
            </a:lvl1pPr>
            <a:lvl2pPr marL="685733" lvl="1" indent="-266674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1500"/>
            </a:lvl2pPr>
            <a:lvl3pPr marL="1028599" lvl="2" indent="-257149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/>
            </a:lvl3pPr>
            <a:lvl4pPr marL="1371465" lvl="3" indent="-247625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200"/>
            </a:lvl4pPr>
            <a:lvl5pPr marL="1714331" lvl="4" indent="-247625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200"/>
            </a:lvl5pPr>
            <a:lvl6pPr marL="2057197" lvl="5" indent="-247625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6pPr>
            <a:lvl7pPr marL="2400063" lvl="6" indent="-247625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7pPr>
            <a:lvl8pPr marL="2742930" lvl="7" indent="-247625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8pPr>
            <a:lvl9pPr marL="3085796" lvl="8" indent="-247625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24201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0217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只有標題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124201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3877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13" Type="http://schemas.openxmlformats.org/officeDocument/2006/relationships/slideLayout" Target="../slideLayouts/slideLayout178.xml"/><Relationship Id="rId18" Type="http://schemas.openxmlformats.org/officeDocument/2006/relationships/slideLayout" Target="../slideLayouts/slideLayout183.xml"/><Relationship Id="rId26" Type="http://schemas.openxmlformats.org/officeDocument/2006/relationships/slideLayout" Target="../slideLayouts/slideLayout191.xml"/><Relationship Id="rId3" Type="http://schemas.openxmlformats.org/officeDocument/2006/relationships/slideLayout" Target="../slideLayouts/slideLayout168.xml"/><Relationship Id="rId21" Type="http://schemas.openxmlformats.org/officeDocument/2006/relationships/slideLayout" Target="../slideLayouts/slideLayout186.xml"/><Relationship Id="rId7" Type="http://schemas.openxmlformats.org/officeDocument/2006/relationships/slideLayout" Target="../slideLayouts/slideLayout172.xml"/><Relationship Id="rId12" Type="http://schemas.openxmlformats.org/officeDocument/2006/relationships/slideLayout" Target="../slideLayouts/slideLayout177.xml"/><Relationship Id="rId17" Type="http://schemas.openxmlformats.org/officeDocument/2006/relationships/slideLayout" Target="../slideLayouts/slideLayout182.xml"/><Relationship Id="rId25" Type="http://schemas.openxmlformats.org/officeDocument/2006/relationships/slideLayout" Target="../slideLayouts/slideLayout190.xml"/><Relationship Id="rId2" Type="http://schemas.openxmlformats.org/officeDocument/2006/relationships/slideLayout" Target="../slideLayouts/slideLayout167.xml"/><Relationship Id="rId16" Type="http://schemas.openxmlformats.org/officeDocument/2006/relationships/slideLayout" Target="../slideLayouts/slideLayout181.xml"/><Relationship Id="rId20" Type="http://schemas.openxmlformats.org/officeDocument/2006/relationships/slideLayout" Target="../slideLayouts/slideLayout185.xml"/><Relationship Id="rId29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24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70.xml"/><Relationship Id="rId15" Type="http://schemas.openxmlformats.org/officeDocument/2006/relationships/slideLayout" Target="../slideLayouts/slideLayout180.xml"/><Relationship Id="rId23" Type="http://schemas.openxmlformats.org/officeDocument/2006/relationships/slideLayout" Target="../slideLayouts/slideLayout188.xml"/><Relationship Id="rId28" Type="http://schemas.openxmlformats.org/officeDocument/2006/relationships/slideLayout" Target="../slideLayouts/slideLayout193.xml"/><Relationship Id="rId10" Type="http://schemas.openxmlformats.org/officeDocument/2006/relationships/slideLayout" Target="../slideLayouts/slideLayout175.xml"/><Relationship Id="rId19" Type="http://schemas.openxmlformats.org/officeDocument/2006/relationships/slideLayout" Target="../slideLayouts/slideLayout184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Relationship Id="rId14" Type="http://schemas.openxmlformats.org/officeDocument/2006/relationships/slideLayout" Target="../slideLayouts/slideLayout179.xml"/><Relationship Id="rId22" Type="http://schemas.openxmlformats.org/officeDocument/2006/relationships/slideLayout" Target="../slideLayouts/slideLayout187.xml"/><Relationship Id="rId27" Type="http://schemas.openxmlformats.org/officeDocument/2006/relationships/slideLayout" Target="../slideLayouts/slideLayout192.xml"/><Relationship Id="rId30" Type="http://schemas.openxmlformats.org/officeDocument/2006/relationships/theme" Target="../theme/theme1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26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58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62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66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60.xml"/><Relationship Id="rId28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64.xml"/><Relationship Id="rId3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26" Type="http://schemas.openxmlformats.org/officeDocument/2006/relationships/slideLayout" Target="../slideLayouts/slideLayout92.xml"/><Relationship Id="rId3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87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91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86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90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9.xml"/><Relationship Id="rId28" Type="http://schemas.openxmlformats.org/officeDocument/2006/relationships/theme" Target="../theme/theme4.xml"/><Relationship Id="rId10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9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00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95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7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6.xml"/><Relationship Id="rId17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06.xml"/><Relationship Id="rId16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5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Relationship Id="rId14" Type="http://schemas.openxmlformats.org/officeDocument/2006/relationships/slideLayout" Target="../slideLayouts/slideLayout11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slideLayout" Target="../slideLayouts/slideLayout134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3.xml"/><Relationship Id="rId17" Type="http://schemas.openxmlformats.org/officeDocument/2006/relationships/slideLayout" Target="../slideLayouts/slideLayout138.xml"/><Relationship Id="rId2" Type="http://schemas.openxmlformats.org/officeDocument/2006/relationships/slideLayout" Target="../slideLayouts/slideLayout123.xml"/><Relationship Id="rId16" Type="http://schemas.openxmlformats.org/officeDocument/2006/relationships/slideLayout" Target="../slideLayouts/slideLayout137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5" Type="http://schemas.openxmlformats.org/officeDocument/2006/relationships/slideLayout" Target="../slideLayouts/slideLayout13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3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6.xml"/><Relationship Id="rId13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145.xml"/><Relationship Id="rId12" Type="http://schemas.openxmlformats.org/officeDocument/2006/relationships/slideLayout" Target="../slideLayouts/slideLayout150.xml"/><Relationship Id="rId17" Type="http://schemas.openxmlformats.org/officeDocument/2006/relationships/theme" Target="../theme/theme8.xml"/><Relationship Id="rId2" Type="http://schemas.openxmlformats.org/officeDocument/2006/relationships/slideLayout" Target="../slideLayouts/slideLayout140.xml"/><Relationship Id="rId16" Type="http://schemas.openxmlformats.org/officeDocument/2006/relationships/slideLayout" Target="../slideLayouts/slideLayout154.xml"/><Relationship Id="rId1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44.xml"/><Relationship Id="rId11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143.xml"/><Relationship Id="rId15" Type="http://schemas.openxmlformats.org/officeDocument/2006/relationships/slideLayout" Target="../slideLayouts/slideLayout153.xml"/><Relationship Id="rId10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42.xml"/><Relationship Id="rId9" Type="http://schemas.openxmlformats.org/officeDocument/2006/relationships/slideLayout" Target="../slideLayouts/slideLayout147.xml"/><Relationship Id="rId14" Type="http://schemas.openxmlformats.org/officeDocument/2006/relationships/slideLayout" Target="../slideLayouts/slideLayout15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>
            <a:spLocks noGrp="1"/>
          </p:cNvSpPr>
          <p:nvPr>
            <p:ph type="title"/>
          </p:nvPr>
        </p:nvSpPr>
        <p:spPr>
          <a:xfrm>
            <a:off x="473274" y="308075"/>
            <a:ext cx="8197453" cy="395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1881" tIns="31881" rIns="31881" bIns="31881">
            <a:normAutofit/>
          </a:bodyPr>
          <a:lstStyle/>
          <a:p>
            <a:r>
              <a:t>大標題文字</a:t>
            </a:r>
          </a:p>
        </p:txBody>
      </p:sp>
      <p:sp>
        <p:nvSpPr>
          <p:cNvPr id="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65814" y="4868243"/>
            <a:ext cx="212374" cy="202884"/>
          </a:xfrm>
          <a:prstGeom prst="rect">
            <a:avLst/>
          </a:prstGeom>
          <a:ln w="12700">
            <a:miter lim="400000"/>
          </a:ln>
        </p:spPr>
        <p:txBody>
          <a:bodyPr wrap="none" lIns="31881" tIns="31881" rIns="31881" bIns="31881">
            <a:spAutoFit/>
          </a:bodyPr>
          <a:lstStyle>
            <a:lvl1pPr>
              <a:defRPr sz="900" cap="all" spc="18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內文層級一…"/>
          <p:cNvSpPr txBox="1">
            <a:spLocks noGrp="1"/>
          </p:cNvSpPr>
          <p:nvPr>
            <p:ph type="body" idx="1"/>
          </p:nvPr>
        </p:nvSpPr>
        <p:spPr>
          <a:xfrm>
            <a:off x="473274" y="1259086"/>
            <a:ext cx="8197453" cy="3402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1881" tIns="31881" rIns="31881" bIns="31881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  <p:sldLayoutId id="2147483656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4" r:id="rId12"/>
    <p:sldLayoutId id="2147483666" r:id="rId13"/>
    <p:sldLayoutId id="2147483667" r:id="rId14"/>
    <p:sldLayoutId id="2147483668" r:id="rId15"/>
    <p:sldLayoutId id="2147483672" r:id="rId16"/>
    <p:sldLayoutId id="2147483674" r:id="rId17"/>
    <p:sldLayoutId id="2147483675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transition spd="med"/>
  <p:hf sldNum="0" hdr="0" ftr="0" dt="0"/>
  <p:txStyles>
    <p:titleStyle>
      <a:lvl1pPr marL="0" marR="0" indent="0" algn="ctr" defTabSz="28692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all" spc="50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143463" algn="ctr" defTabSz="28692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all" spc="50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286927" algn="ctr" defTabSz="28692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all" spc="50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430391" algn="ctr" defTabSz="28692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all" spc="50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573855" algn="ctr" defTabSz="28692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all" spc="50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717318" algn="ctr" defTabSz="28692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all" spc="50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860781" algn="ctr" defTabSz="28692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all" spc="50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004246" algn="ctr" defTabSz="28692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all" spc="50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147709" algn="ctr" defTabSz="28692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all" spc="50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239106" marR="0" indent="-239106" algn="l" defTabSz="286927" rtl="0" latinLnBrk="0">
        <a:lnSpc>
          <a:spcPct val="100000"/>
        </a:lnSpc>
        <a:spcBef>
          <a:spcPts val="2134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1800" b="0" i="0" u="none" strike="noStrike" cap="none" spc="35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478211" marR="0" indent="-239106" algn="l" defTabSz="286927" rtl="0" latinLnBrk="0">
        <a:lnSpc>
          <a:spcPct val="100000"/>
        </a:lnSpc>
        <a:spcBef>
          <a:spcPts val="2134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1800" b="0" i="0" u="none" strike="noStrike" cap="none" spc="35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717318" marR="0" indent="-239106" algn="l" defTabSz="286927" rtl="0" latinLnBrk="0">
        <a:lnSpc>
          <a:spcPct val="100000"/>
        </a:lnSpc>
        <a:spcBef>
          <a:spcPts val="2134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1800" b="0" i="0" u="none" strike="noStrike" cap="none" spc="35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956424" marR="0" indent="-239106" algn="l" defTabSz="286927" rtl="0" latinLnBrk="0">
        <a:lnSpc>
          <a:spcPct val="100000"/>
        </a:lnSpc>
        <a:spcBef>
          <a:spcPts val="2134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1800" b="0" i="0" u="none" strike="noStrike" cap="none" spc="35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195531" marR="0" indent="-239106" algn="l" defTabSz="286927" rtl="0" latinLnBrk="0">
        <a:lnSpc>
          <a:spcPct val="100000"/>
        </a:lnSpc>
        <a:spcBef>
          <a:spcPts val="2134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1800" b="0" i="0" u="none" strike="noStrike" cap="none" spc="35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1434636" marR="0" indent="-239106" algn="l" defTabSz="286927" rtl="0" latinLnBrk="0">
        <a:lnSpc>
          <a:spcPct val="100000"/>
        </a:lnSpc>
        <a:spcBef>
          <a:spcPts val="2134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1800" b="0" i="0" u="none" strike="noStrike" cap="none" spc="35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1673742" marR="0" indent="-239106" algn="l" defTabSz="286927" rtl="0" latinLnBrk="0">
        <a:lnSpc>
          <a:spcPct val="100000"/>
        </a:lnSpc>
        <a:spcBef>
          <a:spcPts val="2134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1800" b="0" i="0" u="none" strike="noStrike" cap="none" spc="35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1912849" marR="0" indent="-239106" algn="l" defTabSz="286927" rtl="0" latinLnBrk="0">
        <a:lnSpc>
          <a:spcPct val="100000"/>
        </a:lnSpc>
        <a:spcBef>
          <a:spcPts val="2134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1800" b="0" i="0" u="none" strike="noStrike" cap="none" spc="35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2151954" marR="0" indent="-239106" algn="l" defTabSz="286927" rtl="0" latinLnBrk="0">
        <a:lnSpc>
          <a:spcPct val="100000"/>
        </a:lnSpc>
        <a:spcBef>
          <a:spcPts val="2134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1800" b="0" i="0" u="none" strike="noStrike" cap="none" spc="35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28692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all" spc="1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143463" algn="ctr" defTabSz="28692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all" spc="1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286927" algn="ctr" defTabSz="28692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all" spc="1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430391" algn="ctr" defTabSz="28692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all" spc="1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573855" algn="ctr" defTabSz="28692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all" spc="1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717318" algn="ctr" defTabSz="28692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all" spc="1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860781" algn="ctr" defTabSz="28692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all" spc="1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004246" algn="ctr" defTabSz="28692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all" spc="1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147709" algn="ctr" defTabSz="28692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all" spc="1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>
            <a:spLocks noGrp="1"/>
          </p:cNvSpPr>
          <p:nvPr>
            <p:ph type="title"/>
          </p:nvPr>
        </p:nvSpPr>
        <p:spPr>
          <a:xfrm>
            <a:off x="669727" y="133945"/>
            <a:ext cx="7804547" cy="1138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大標題文字</a:t>
            </a:r>
          </a:p>
        </p:txBody>
      </p:sp>
      <p:sp>
        <p:nvSpPr>
          <p:cNvPr id="3" name="內文層級一…"/>
          <p:cNvSpPr txBox="1">
            <a:spLocks noGrp="1"/>
          </p:cNvSpPr>
          <p:nvPr>
            <p:ph type="body" idx="1"/>
          </p:nvPr>
        </p:nvSpPr>
        <p:spPr>
          <a:xfrm>
            <a:off x="669727" y="1366242"/>
            <a:ext cx="7804547" cy="3315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60615" y="4902399"/>
            <a:ext cx="218008" cy="2325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844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defTabSz="308049"/>
            <a:fld id="{86CB4B4D-7CA3-9044-876B-883B54F8677D}" type="slidenum">
              <a:rPr lang="uk-UA" smtClean="0">
                <a:solidFill>
                  <a:srgbClr val="000000"/>
                </a:solidFill>
              </a:rPr>
              <a:pPr defTabSz="308049"/>
              <a:t>‹#›</a:t>
            </a:fld>
            <a:endParaRPr lang="uk-UA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565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  <p:sldLayoutId id="2147483878" r:id="rId18"/>
    <p:sldLayoutId id="2147483879" r:id="rId19"/>
    <p:sldLayoutId id="2147483880" r:id="rId20"/>
    <p:sldLayoutId id="2147483881" r:id="rId21"/>
    <p:sldLayoutId id="2147483882" r:id="rId22"/>
    <p:sldLayoutId id="2147483883" r:id="rId23"/>
    <p:sldLayoutId id="2147483884" r:id="rId24"/>
    <p:sldLayoutId id="2147483885" r:id="rId25"/>
    <p:sldLayoutId id="2147483886" r:id="rId26"/>
    <p:sldLayoutId id="2147483887" r:id="rId27"/>
    <p:sldLayoutId id="2147483888" r:id="rId28"/>
    <p:sldLayoutId id="2147483889" r:id="rId29"/>
  </p:sldLayoutIdLst>
  <p:transition spd="med"/>
  <p:txStyles>
    <p:titleStyle>
      <a:lvl1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234385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468770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703155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937539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1171924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1406309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1640694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1875079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109464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30804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20541" algn="ctr" defTabSz="30804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241082" algn="ctr" defTabSz="30804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361622" algn="ctr" defTabSz="30804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482163" algn="ctr" defTabSz="30804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602704" algn="ctr" defTabSz="30804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723245" algn="ctr" defTabSz="30804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843785" algn="ctr" defTabSz="30804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964326" algn="ctr" defTabSz="30804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C3F59A8-6E73-4D15-AE4F-CF884AE19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C0B6404-52A3-4CD1-859F-58680377B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B95EDF-26C6-4ECC-BCBC-D521166BD5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DEC702-F475-41C4-BC51-A79758041B3E}" type="datetimeFigureOut">
              <a:rPr lang="zh-TW" altLang="en-US" smtClean="0"/>
              <a:t>2022/10/12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2766964-EDBB-43A9-B00E-064555CF8C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D807AEB-F475-4CDA-9F44-3FDA287FCD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568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>
            <a:spLocks noGrp="1"/>
          </p:cNvSpPr>
          <p:nvPr>
            <p:ph type="title"/>
          </p:nvPr>
        </p:nvSpPr>
        <p:spPr>
          <a:xfrm>
            <a:off x="669727" y="133945"/>
            <a:ext cx="7804547" cy="1138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大標題文字</a:t>
            </a:r>
          </a:p>
        </p:txBody>
      </p:sp>
      <p:sp>
        <p:nvSpPr>
          <p:cNvPr id="3" name="內文層級一…"/>
          <p:cNvSpPr txBox="1">
            <a:spLocks noGrp="1"/>
          </p:cNvSpPr>
          <p:nvPr>
            <p:ph type="body" idx="1"/>
          </p:nvPr>
        </p:nvSpPr>
        <p:spPr>
          <a:xfrm>
            <a:off x="669727" y="1366242"/>
            <a:ext cx="7804547" cy="3315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60615" y="4902399"/>
            <a:ext cx="218008" cy="2325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844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defTabSz="308049"/>
            <a:fld id="{86CB4B4D-7CA3-9044-876B-883B54F8677D}" type="slidenum">
              <a:rPr lang="uk-UA" smtClean="0">
                <a:solidFill>
                  <a:srgbClr val="000000"/>
                </a:solidFill>
              </a:rPr>
              <a:pPr defTabSz="308049"/>
              <a:t>‹#›</a:t>
            </a:fld>
            <a:endParaRPr lang="uk-UA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402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22" r:id="rId23"/>
    <p:sldLayoutId id="2147483723" r:id="rId24"/>
    <p:sldLayoutId id="2147483724" r:id="rId25"/>
    <p:sldLayoutId id="2147483725" r:id="rId26"/>
    <p:sldLayoutId id="2147483726" r:id="rId27"/>
    <p:sldLayoutId id="2147483727" r:id="rId28"/>
    <p:sldLayoutId id="2147483728" r:id="rId29"/>
  </p:sldLayoutIdLst>
  <p:transition spd="med"/>
  <p:txStyles>
    <p:titleStyle>
      <a:lvl1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234385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468770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703155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937539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1171924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1406309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1640694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1875079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109464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30804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20541" algn="ctr" defTabSz="30804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241082" algn="ctr" defTabSz="30804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361622" algn="ctr" defTabSz="30804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482163" algn="ctr" defTabSz="30804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602704" algn="ctr" defTabSz="30804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723245" algn="ctr" defTabSz="30804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843785" algn="ctr" defTabSz="30804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964326" algn="ctr" defTabSz="30804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>
            <a:spLocks noGrp="1"/>
          </p:cNvSpPr>
          <p:nvPr>
            <p:ph type="title"/>
          </p:nvPr>
        </p:nvSpPr>
        <p:spPr>
          <a:xfrm>
            <a:off x="669727" y="133945"/>
            <a:ext cx="7804547" cy="1138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大標題文字</a:t>
            </a:r>
          </a:p>
        </p:txBody>
      </p:sp>
      <p:sp>
        <p:nvSpPr>
          <p:cNvPr id="3" name="內文層級一…"/>
          <p:cNvSpPr txBox="1">
            <a:spLocks noGrp="1"/>
          </p:cNvSpPr>
          <p:nvPr>
            <p:ph type="body" idx="1"/>
          </p:nvPr>
        </p:nvSpPr>
        <p:spPr>
          <a:xfrm>
            <a:off x="669727" y="1366242"/>
            <a:ext cx="7804547" cy="3315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60615" y="4902399"/>
            <a:ext cx="218008" cy="2325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844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defTabSz="308049"/>
            <a:fld id="{86CB4B4D-7CA3-9044-876B-883B54F8677D}" type="slidenum">
              <a:rPr lang="uk-UA" smtClean="0">
                <a:solidFill>
                  <a:srgbClr val="000000"/>
                </a:solidFill>
              </a:rPr>
              <a:pPr defTabSz="308049"/>
              <a:t>‹#›</a:t>
            </a:fld>
            <a:endParaRPr lang="uk-UA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75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  <p:sldLayoutId id="2147483754" r:id="rId25"/>
    <p:sldLayoutId id="2147483755" r:id="rId26"/>
    <p:sldLayoutId id="2147483756" r:id="rId27"/>
  </p:sldLayoutIdLst>
  <p:transition spd="med"/>
  <p:txStyles>
    <p:titleStyle>
      <a:lvl1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234385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468770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703155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937539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1171924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1406309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1640694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1875079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109464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30804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20541" algn="ctr" defTabSz="30804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241082" algn="ctr" defTabSz="30804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361622" algn="ctr" defTabSz="30804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482163" algn="ctr" defTabSz="30804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602704" algn="ctr" defTabSz="30804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723245" algn="ctr" defTabSz="30804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843785" algn="ctr" defTabSz="30804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964326" algn="ctr" defTabSz="30804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685733" hangingPunct="1">
              <a:buClr>
                <a:srgbClr val="000000"/>
              </a:buClr>
            </a:pPr>
            <a:endParaRPr lang="zh-TW" altLang="en-US"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1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685733" hangingPunct="1">
              <a:buClr>
                <a:srgbClr val="000000"/>
              </a:buClr>
            </a:pPr>
            <a:endParaRPr lang="zh-TW" altLang="en-US"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685733" hangingPunct="1">
              <a:buClr>
                <a:srgbClr val="000000"/>
              </a:buClr>
            </a:pPr>
            <a:fld id="{00000000-1234-1234-1234-123412341234}" type="slidenum">
              <a:rPr lang="uk-UA" smtClean="0"/>
              <a:pPr defTabSz="685733" hangingPunct="1">
                <a:buClr>
                  <a:srgbClr val="000000"/>
                </a:buClr>
              </a:pPr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5553215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>
            <a:spLocks noGrp="1"/>
          </p:cNvSpPr>
          <p:nvPr>
            <p:ph type="title"/>
          </p:nvPr>
        </p:nvSpPr>
        <p:spPr>
          <a:xfrm>
            <a:off x="669727" y="133945"/>
            <a:ext cx="7804547" cy="1138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大標題文字</a:t>
            </a:r>
          </a:p>
        </p:txBody>
      </p:sp>
      <p:sp>
        <p:nvSpPr>
          <p:cNvPr id="3" name="內文層級一…"/>
          <p:cNvSpPr txBox="1">
            <a:spLocks noGrp="1"/>
          </p:cNvSpPr>
          <p:nvPr>
            <p:ph type="body" idx="1"/>
          </p:nvPr>
        </p:nvSpPr>
        <p:spPr>
          <a:xfrm>
            <a:off x="669727" y="1366242"/>
            <a:ext cx="7804547" cy="3315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60615" y="4902399"/>
            <a:ext cx="218008" cy="2325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844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defTabSz="308049"/>
            <a:fld id="{86CB4B4D-7CA3-9044-876B-883B54F8677D}" type="slidenum">
              <a:rPr lang="uk-UA" smtClean="0">
                <a:solidFill>
                  <a:srgbClr val="000000"/>
                </a:solidFill>
              </a:rPr>
              <a:pPr defTabSz="308049"/>
              <a:t>‹#›</a:t>
            </a:fld>
            <a:endParaRPr lang="uk-UA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682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</p:sldLayoutIdLst>
  <p:transition spd="med"/>
  <p:hf sldNum="0" hdr="0" ftr="0" dt="0"/>
  <p:txStyles>
    <p:titleStyle>
      <a:lvl1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120541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241082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361622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482163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602704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723245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843785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964326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234385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468770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703155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937539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1171924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1406309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1640694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1875079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109464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20541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241082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361622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482163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602704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723245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843785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964326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>
            <a:spLocks noGrp="1"/>
          </p:cNvSpPr>
          <p:nvPr>
            <p:ph type="title"/>
          </p:nvPr>
        </p:nvSpPr>
        <p:spPr>
          <a:xfrm>
            <a:off x="669727" y="133945"/>
            <a:ext cx="7804547" cy="1138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大標題文字</a:t>
            </a:r>
          </a:p>
        </p:txBody>
      </p:sp>
      <p:sp>
        <p:nvSpPr>
          <p:cNvPr id="3" name="內文層級一…"/>
          <p:cNvSpPr txBox="1">
            <a:spLocks noGrp="1"/>
          </p:cNvSpPr>
          <p:nvPr>
            <p:ph type="body" idx="1"/>
          </p:nvPr>
        </p:nvSpPr>
        <p:spPr>
          <a:xfrm>
            <a:off x="669727" y="1366242"/>
            <a:ext cx="7804547" cy="3315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60615" y="4902399"/>
            <a:ext cx="218008" cy="2325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844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defTabSz="308049"/>
            <a:fld id="{86CB4B4D-7CA3-9044-876B-883B54F8677D}" type="slidenum">
              <a:rPr lang="uk-UA" smtClean="0">
                <a:solidFill>
                  <a:srgbClr val="000000"/>
                </a:solidFill>
              </a:rPr>
              <a:pPr defTabSz="308049"/>
              <a:t>‹#›</a:t>
            </a:fld>
            <a:endParaRPr lang="uk-UA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095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  <p:sldLayoutId id="2147483802" r:id="rId15"/>
    <p:sldLayoutId id="2147483803" r:id="rId16"/>
    <p:sldLayoutId id="2147483804" r:id="rId17"/>
  </p:sldLayoutIdLst>
  <p:transition spd="med"/>
  <p:hf sldNum="0" hdr="0" ftr="0" dt="0"/>
  <p:txStyles>
    <p:titleStyle>
      <a:lvl1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120541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241082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361622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482163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602704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723245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843785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964326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234385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468770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703155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937539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1171924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1406309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1640694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1875079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109464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20541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241082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361622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482163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602704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723245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843785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964326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>
            <a:spLocks noGrp="1"/>
          </p:cNvSpPr>
          <p:nvPr>
            <p:ph type="title"/>
          </p:nvPr>
        </p:nvSpPr>
        <p:spPr>
          <a:xfrm>
            <a:off x="669727" y="133945"/>
            <a:ext cx="7804547" cy="1138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大標題文字</a:t>
            </a:r>
          </a:p>
        </p:txBody>
      </p:sp>
      <p:sp>
        <p:nvSpPr>
          <p:cNvPr id="3" name="內文層級一…"/>
          <p:cNvSpPr txBox="1">
            <a:spLocks noGrp="1"/>
          </p:cNvSpPr>
          <p:nvPr>
            <p:ph type="body" idx="1"/>
          </p:nvPr>
        </p:nvSpPr>
        <p:spPr>
          <a:xfrm>
            <a:off x="669727" y="1366242"/>
            <a:ext cx="7804547" cy="3315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60615" y="4902399"/>
            <a:ext cx="218008" cy="2325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844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defTabSz="308049"/>
            <a:fld id="{86CB4B4D-7CA3-9044-876B-883B54F8677D}" type="slidenum">
              <a:rPr lang="uk-UA" smtClean="0">
                <a:solidFill>
                  <a:srgbClr val="000000"/>
                </a:solidFill>
              </a:rPr>
              <a:pPr defTabSz="308049"/>
              <a:t>‹#›</a:t>
            </a:fld>
            <a:endParaRPr lang="uk-UA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875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  <p:sldLayoutId id="2147483818" r:id="rId12"/>
    <p:sldLayoutId id="2147483819" r:id="rId13"/>
    <p:sldLayoutId id="2147483820" r:id="rId14"/>
    <p:sldLayoutId id="2147483821" r:id="rId15"/>
    <p:sldLayoutId id="2147483822" r:id="rId16"/>
  </p:sldLayoutIdLst>
  <p:transition spd="med"/>
  <p:hf sldNum="0" hdr="0" ftr="0" dt="0"/>
  <p:txStyles>
    <p:titleStyle>
      <a:lvl1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120541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241082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361622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482163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602704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723245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843785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964326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234385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468770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703155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937539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1171924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1406309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1640694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1875079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109464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20541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241082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361622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482163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602704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723245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843785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964326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514323" hangingPunct="1">
              <a:buClr>
                <a:srgbClr val="000000"/>
              </a:buClr>
            </a:pPr>
            <a:endParaRPr lang="zh-TW" altLang="en-US"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514323" hangingPunct="1">
              <a:buClr>
                <a:srgbClr val="000000"/>
              </a:buClr>
            </a:pPr>
            <a:endParaRPr lang="zh-TW" altLang="en-US"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7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514323" hangingPunct="1">
              <a:buClr>
                <a:srgbClr val="000000"/>
              </a:buClr>
            </a:pPr>
            <a:fld id="{00000000-1234-1234-1234-123412341234}" type="slidenum">
              <a:rPr lang="uk-UA" smtClean="0"/>
              <a:pPr defTabSz="514323" hangingPunct="1">
                <a:buClr>
                  <a:srgbClr val="000000"/>
                </a:buClr>
              </a:pPr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9039449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8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3.png"/><Relationship Id="rId4" Type="http://schemas.openxmlformats.org/officeDocument/2006/relationships/image" Target="../media/image27.t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hyperlink" Target="http://investpedia.com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qk5aTtCr_4" TargetMode="External"/><Relationship Id="rId2" Type="http://schemas.openxmlformats.org/officeDocument/2006/relationships/image" Target="../media/image37.tif"/><Relationship Id="rId1" Type="http://schemas.openxmlformats.org/officeDocument/2006/relationships/slideLayout" Target="../slideLayouts/slideLayout10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"/><Relationship Id="rId2" Type="http://schemas.openxmlformats.org/officeDocument/2006/relationships/image" Target="../media/image38.tif"/><Relationship Id="rId1" Type="http://schemas.openxmlformats.org/officeDocument/2006/relationships/slideLayout" Target="../slideLayouts/slideLayout12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ockfeel.com.tw/%E5%AE%8C%E7%BE%8E%E7%9A%84%E5%A4%A7%E7%9B%A4%E8%BF%BD%E8%B9%A4%E8%80%85-etf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7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etf.com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8.png"/><Relationship Id="rId4" Type="http://schemas.openxmlformats.org/officeDocument/2006/relationships/hyperlink" Target="http://etfdb.com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5.xml"/><Relationship Id="rId5" Type="http://schemas.openxmlformats.org/officeDocument/2006/relationships/hyperlink" Target="http://investpedia.com/" TargetMode="External"/><Relationship Id="rId4" Type="http://schemas.openxmlformats.org/officeDocument/2006/relationships/hyperlink" Target="http://www.investinganswers.com/financial-dictionary/investing/efficient-frontier-1010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6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3.png"/><Relationship Id="rId11" Type="http://schemas.openxmlformats.org/officeDocument/2006/relationships/image" Target="../media/image1.png"/><Relationship Id="rId5" Type="http://schemas.openxmlformats.org/officeDocument/2006/relationships/image" Target="../media/image62.png"/><Relationship Id="rId10" Type="http://schemas.openxmlformats.org/officeDocument/2006/relationships/image" Target="../media/image70.png"/><Relationship Id="rId4" Type="http://schemas.openxmlformats.org/officeDocument/2006/relationships/image" Target="../media/image61.png"/><Relationship Id="rId9" Type="http://schemas.openxmlformats.org/officeDocument/2006/relationships/image" Target="../media/image6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ockfeel.com.tw/%E5%85%A8%E7%90%83%E9%A0%98%E5%85%88%E7%9A%84python%E6%BC%94%E7%AE%97%E6%B3%95%E4%BA%A4%E6%98%93%E5%B9%B3%E5%8F%B0%E2%94%80quantopian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if"/><Relationship Id="rId1" Type="http://schemas.openxmlformats.org/officeDocument/2006/relationships/slideLayout" Target="../slideLayouts/slideLayout3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"/><Relationship Id="rId2" Type="http://schemas.openxmlformats.org/officeDocument/2006/relationships/hyperlink" Target="https://www.schweser.com/cfa/blog/become-a-cfa-charterholder/fintech-topics-coming-to-the-cfa-exam-in-2019" TargetMode="External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26.tif"/><Relationship Id="rId4" Type="http://schemas.openxmlformats.org/officeDocument/2006/relationships/image" Target="../media/image25.ti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機器人理專…"/>
          <p:cNvSpPr txBox="1">
            <a:spLocks noGrp="1"/>
          </p:cNvSpPr>
          <p:nvPr>
            <p:ph type="ctrTitle"/>
          </p:nvPr>
        </p:nvSpPr>
        <p:spPr>
          <a:xfrm>
            <a:off x="473274" y="637875"/>
            <a:ext cx="8197453" cy="1845176"/>
          </a:xfrm>
          <a:prstGeom prst="rect">
            <a:avLst/>
          </a:prstGeom>
          <a:blipFill>
            <a:blip r:embed="rId2"/>
          </a:blipFill>
        </p:spPr>
        <p:txBody>
          <a:bodyPr anchor="b">
            <a:normAutofit/>
          </a:bodyPr>
          <a:lstStyle/>
          <a:p>
            <a:pPr algn="l">
              <a:lnSpc>
                <a:spcPct val="80000"/>
              </a:lnSpc>
              <a:defRPr sz="8000" spc="159"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6000" dirty="0" err="1"/>
              <a:t>機器人理專</a:t>
            </a:r>
            <a:r>
              <a:rPr sz="6000" dirty="0"/>
              <a:t> </a:t>
            </a:r>
          </a:p>
          <a:p>
            <a:pPr algn="r">
              <a:lnSpc>
                <a:spcPct val="80000"/>
              </a:lnSpc>
              <a:defRPr sz="8000" spc="159"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6000" dirty="0" err="1"/>
              <a:t>Robo</a:t>
            </a:r>
            <a:r>
              <a:rPr sz="6000" dirty="0"/>
              <a:t> advisor</a:t>
            </a:r>
          </a:p>
        </p:txBody>
      </p:sp>
      <p:sp>
        <p:nvSpPr>
          <p:cNvPr id="363" name="Department of…"/>
          <p:cNvSpPr txBox="1">
            <a:spLocks noGrp="1"/>
          </p:cNvSpPr>
          <p:nvPr>
            <p:ph type="subTitle" sz="quarter" idx="1"/>
          </p:nvPr>
        </p:nvSpPr>
        <p:spPr>
          <a:xfrm>
            <a:off x="4436564" y="3364035"/>
            <a:ext cx="4115298" cy="1370212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226673">
              <a:defRPr sz="3160" spc="126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400" dirty="0"/>
              <a:t>Department of </a:t>
            </a:r>
          </a:p>
          <a:p>
            <a:pPr defTabSz="226673">
              <a:defRPr sz="3160" spc="126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400" dirty="0"/>
              <a:t>Quantitative Finance</a:t>
            </a:r>
            <a:r>
              <a:rPr lang="en-US" sz="2400" dirty="0"/>
              <a:t>/MAth</a:t>
            </a:r>
            <a:endParaRPr sz="2400" dirty="0"/>
          </a:p>
          <a:p>
            <a:pPr defTabSz="226673">
              <a:defRPr sz="3160" spc="126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400" dirty="0"/>
              <a:t>Natl. Tsing-Hua Univ</a:t>
            </a:r>
            <a:r>
              <a:rPr lang="en-US" sz="2400" dirty="0"/>
              <a:t>.</a:t>
            </a:r>
          </a:p>
          <a:p>
            <a:pPr defTabSz="226673">
              <a:defRPr sz="3160" spc="126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endParaRPr sz="2400" dirty="0"/>
          </a:p>
          <a:p>
            <a:pPr defTabSz="226673">
              <a:defRPr sz="3160" spc="126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400" dirty="0" err="1"/>
              <a:t>Chuan</a:t>
            </a:r>
            <a:r>
              <a:rPr sz="2400" dirty="0"/>
              <a:t>-Hsiang Han</a:t>
            </a:r>
          </a:p>
        </p:txBody>
      </p:sp>
      <p:sp>
        <p:nvSpPr>
          <p:cNvPr id="365" name="國立清華大學…"/>
          <p:cNvSpPr txBox="1"/>
          <p:nvPr/>
        </p:nvSpPr>
        <p:spPr>
          <a:xfrm>
            <a:off x="137321" y="2726356"/>
            <a:ext cx="4423975" cy="1787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1881" tIns="31881" rIns="31881" bIns="31881">
            <a:spAutoFit/>
          </a:bodyPr>
          <a:lstStyle/>
          <a:p>
            <a:pPr>
              <a:defRPr sz="4000" cap="all" spc="159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800" dirty="0" err="1"/>
              <a:t>國立清華大學</a:t>
            </a:r>
            <a:endParaRPr sz="2800" dirty="0"/>
          </a:p>
          <a:p>
            <a:pPr>
              <a:defRPr sz="4000" cap="all" spc="159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800" dirty="0"/>
              <a:t>計量財務金融學系</a:t>
            </a:r>
            <a:r>
              <a:rPr lang="en-US" sz="2800" dirty="0"/>
              <a:t>/</a:t>
            </a:r>
            <a:r>
              <a:rPr lang="zh-TW" altLang="en-US" sz="2800" dirty="0"/>
              <a:t>數學系</a:t>
            </a:r>
            <a:endParaRPr lang="en-US" sz="2800" dirty="0"/>
          </a:p>
          <a:p>
            <a:pPr>
              <a:defRPr sz="4000" cap="all" spc="159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endParaRPr sz="2800" dirty="0"/>
          </a:p>
          <a:p>
            <a:pPr>
              <a:defRPr sz="4000" cap="all" spc="159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800" dirty="0" err="1"/>
              <a:t>韓傳祥</a:t>
            </a:r>
            <a:endParaRPr sz="2800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Preview on…"/>
          <p:cNvSpPr txBox="1">
            <a:spLocks noGrp="1"/>
          </p:cNvSpPr>
          <p:nvPr>
            <p:ph type="title"/>
          </p:nvPr>
        </p:nvSpPr>
        <p:spPr>
          <a:xfrm>
            <a:off x="473274" y="833880"/>
            <a:ext cx="8197454" cy="1774148"/>
          </a:xfrm>
          <a:prstGeom prst="rect">
            <a:avLst/>
          </a:prstGeom>
          <a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</a:blipFill>
        </p:spPr>
        <p:txBody>
          <a:bodyPr anchor="b">
            <a:normAutofit/>
          </a:bodyPr>
          <a:lstStyle/>
          <a:p>
            <a:pPr algn="l">
              <a:defRPr sz="8000" spc="159"/>
            </a:pPr>
            <a:r>
              <a:rPr lang="zh-TW" altLang="en-US" sz="6000" dirty="0"/>
              <a:t>初探機器人理專</a:t>
            </a:r>
            <a:endParaRPr sz="6000" dirty="0"/>
          </a:p>
        </p:txBody>
      </p:sp>
      <p:sp>
        <p:nvSpPr>
          <p:cNvPr id="881" name="Reference:…"/>
          <p:cNvSpPr txBox="1"/>
          <p:nvPr/>
        </p:nvSpPr>
        <p:spPr>
          <a:xfrm>
            <a:off x="487619" y="3054682"/>
            <a:ext cx="6463572" cy="1449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1881" tIns="31881" rIns="31881" bIns="31881">
            <a:spAutoFit/>
          </a:bodyPr>
          <a:lstStyle/>
          <a:p>
            <a:pPr algn="l">
              <a:defRPr sz="4000" cap="all" spc="79">
                <a:latin typeface="+mn-lt"/>
                <a:ea typeface="+mn-ea"/>
                <a:cs typeface="+mn-cs"/>
                <a:sym typeface="Futura"/>
              </a:defRPr>
            </a:pPr>
            <a:r>
              <a:rPr sz="2400" dirty="0"/>
              <a:t>Reference:</a:t>
            </a:r>
          </a:p>
          <a:p>
            <a:pPr algn="l">
              <a:defRPr sz="2800">
                <a:solidFill>
                  <a:srgbClr val="4D4D4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 err="1"/>
              <a:t>機器人理專簡介</a:t>
            </a:r>
            <a:endParaRPr lang="en-US" altLang="zh-TW" sz="2400" dirty="0"/>
          </a:p>
          <a:p>
            <a:pPr algn="l">
              <a:defRPr sz="2800">
                <a:solidFill>
                  <a:srgbClr val="4D4D4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TW" altLang="en-US" sz="2400" dirty="0"/>
              <a:t>（</a:t>
            </a:r>
            <a:r>
              <a:rPr lang="zh-TW" altLang="en-US" sz="2400" dirty="0">
                <a:solidFill>
                  <a:srgbClr val="FF0000"/>
                </a:solidFill>
              </a:rPr>
              <a:t>搜尋　睿富者</a:t>
            </a:r>
            <a:r>
              <a:rPr lang="zh-TW" altLang="en-US" sz="2400" dirty="0"/>
              <a:t>）</a:t>
            </a:r>
            <a:br>
              <a:rPr sz="2400" dirty="0"/>
            </a:br>
            <a:r>
              <a:rPr sz="1800" dirty="0"/>
              <a:t>https://www.stockfeel.com.tw/大眾專屬的理財顧問-機器人理專/</a:t>
            </a:r>
            <a:endParaRPr sz="2400"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>
            <a:off x="1064418" y="568921"/>
            <a:ext cx="7651879" cy="745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7" tIns="25706" rIns="51427" bIns="25706" anchor="ctr" anchorCtr="0">
            <a:noAutofit/>
          </a:bodyPr>
          <a:lstStyle/>
          <a:p>
            <a:pPr algn="ctr">
              <a:buSzPts val="4400"/>
            </a:pPr>
            <a:r>
              <a:rPr lang="en-US" dirty="0"/>
              <a:t>How </a:t>
            </a:r>
            <a:r>
              <a:rPr lang="en-US" dirty="0" err="1"/>
              <a:t>Robo</a:t>
            </a:r>
            <a:r>
              <a:rPr lang="en-US" dirty="0"/>
              <a:t>-advisor Works? (CFA)</a:t>
            </a:r>
            <a:endParaRPr dirty="0"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1"/>
          </p:nvPr>
        </p:nvSpPr>
        <p:spPr>
          <a:xfrm>
            <a:off x="545690" y="1314550"/>
            <a:ext cx="8170607" cy="3257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7" tIns="25706" rIns="51427" bIns="25706" anchor="t" anchorCtr="0">
            <a:noAutofit/>
          </a:bodyPr>
          <a:lstStyle/>
          <a:p>
            <a:pPr marL="128581" indent="-128581">
              <a:spcBef>
                <a:spcPts val="0"/>
              </a:spcBef>
              <a:buSzPts val="2400"/>
            </a:pPr>
            <a:r>
              <a:rPr lang="en-US" sz="1800" dirty="0"/>
              <a:t>Since their emergence in 2008, a number of startup firms, as well as large asset managers, have introduced </a:t>
            </a:r>
            <a:r>
              <a:rPr lang="en-US" sz="1800" dirty="0" err="1"/>
              <a:t>robo</a:t>
            </a:r>
            <a:r>
              <a:rPr lang="en-US" sz="1800" dirty="0"/>
              <a:t>-advisory services, which </a:t>
            </a:r>
            <a:r>
              <a:rPr lang="en-US" sz="1800" dirty="0">
                <a:solidFill>
                  <a:srgbClr val="FF0000"/>
                </a:solidFill>
              </a:rPr>
              <a:t>provide investment solutions through online platforms, reducing the need for direct interaction with financial advisers. </a:t>
            </a:r>
            <a:endParaRPr sz="1800" dirty="0">
              <a:solidFill>
                <a:srgbClr val="FF0000"/>
              </a:solidFill>
            </a:endParaRPr>
          </a:p>
          <a:p>
            <a:pPr marL="128581" indent="-128581">
              <a:buSzPts val="2400"/>
            </a:pPr>
            <a:r>
              <a:rPr lang="en-US" sz="1800" dirty="0" err="1"/>
              <a:t>Robo</a:t>
            </a:r>
            <a:r>
              <a:rPr lang="en-US" sz="1800" dirty="0"/>
              <a:t>-advice tends to </a:t>
            </a:r>
            <a:r>
              <a:rPr lang="en-US" sz="1800" dirty="0">
                <a:solidFill>
                  <a:srgbClr val="FF0000"/>
                </a:solidFill>
              </a:rPr>
              <a:t>start with an investor questionnaire</a:t>
            </a:r>
            <a:r>
              <a:rPr lang="en-US" sz="1800" dirty="0"/>
              <a:t>, which may include many of the categories and subcategories.</a:t>
            </a:r>
            <a:endParaRPr sz="1800" dirty="0"/>
          </a:p>
          <a:p>
            <a:pPr marL="128581" indent="-128581">
              <a:buSzPts val="2400"/>
            </a:pPr>
            <a:r>
              <a:rPr lang="en-US" sz="1800" dirty="0"/>
              <a:t>Once assets, liabilities, risk preferences, and target investment returns have been digitally entered by a client, the </a:t>
            </a:r>
            <a:r>
              <a:rPr lang="en-US" sz="1800" dirty="0" err="1"/>
              <a:t>robo</a:t>
            </a:r>
            <a:r>
              <a:rPr lang="en-US" sz="1800" dirty="0"/>
              <a:t>-adviser software produces recommendations, </a:t>
            </a:r>
            <a:r>
              <a:rPr lang="en-US" sz="1800" dirty="0">
                <a:solidFill>
                  <a:srgbClr val="FF0000"/>
                </a:solidFill>
              </a:rPr>
              <a:t>based on algorithmic rules and historical market data</a:t>
            </a:r>
            <a:r>
              <a:rPr lang="en-US" sz="1800" dirty="0"/>
              <a:t>, that incorporate the client’s stated investment parameters.</a:t>
            </a:r>
            <a:endParaRPr sz="1800" dirty="0"/>
          </a:p>
          <a:p>
            <a:pPr marL="128581" indent="-128581">
              <a:buSzPts val="2400"/>
            </a:pPr>
            <a:r>
              <a:rPr lang="en-US" sz="1800" dirty="0"/>
              <a:t>Current </a:t>
            </a:r>
            <a:r>
              <a:rPr lang="en-US" sz="1800" dirty="0" err="1"/>
              <a:t>robo</a:t>
            </a:r>
            <a:r>
              <a:rPr lang="en-US" sz="1800" dirty="0"/>
              <a:t>-advisory services include automated asset allocation, trade execution, portfolio optimization, tax-loss harvesting, and rebalancing for investor portfolios.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150396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1528763" y="405870"/>
            <a:ext cx="5915025" cy="745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7" tIns="25706" rIns="51427" bIns="25706" anchor="ctr" anchorCtr="0">
            <a:noAutofit/>
          </a:bodyPr>
          <a:lstStyle/>
          <a:p>
            <a:pPr algn="ctr">
              <a:buSzPts val="4400"/>
            </a:pPr>
            <a:r>
              <a:rPr lang="en-US" dirty="0"/>
              <a:t>Low-cost Structure (CFA)</a:t>
            </a:r>
            <a:endParaRPr dirty="0"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922005" y="1151499"/>
            <a:ext cx="7128540" cy="325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7" tIns="25706" rIns="51427" bIns="25706" anchor="t" anchorCtr="0">
            <a:noAutofit/>
          </a:bodyPr>
          <a:lstStyle/>
          <a:p>
            <a:pPr marL="128581" indent="-128581">
              <a:spcBef>
                <a:spcPts val="0"/>
              </a:spcBef>
              <a:buSzPts val="2400"/>
            </a:pPr>
            <a:r>
              <a:rPr lang="en-US" sz="2000" dirty="0"/>
              <a:t>Although their analyses and recommendations can cover both active and passive management styles, </a:t>
            </a:r>
            <a:r>
              <a:rPr lang="en-US" sz="2000" dirty="0">
                <a:solidFill>
                  <a:srgbClr val="FF0000"/>
                </a:solidFill>
              </a:rPr>
              <a:t>most </a:t>
            </a:r>
            <a:r>
              <a:rPr lang="en-US" sz="2000" dirty="0" err="1">
                <a:solidFill>
                  <a:srgbClr val="FF0000"/>
                </a:solidFill>
              </a:rPr>
              <a:t>robo</a:t>
            </a:r>
            <a:r>
              <a:rPr lang="en-US" sz="2000" dirty="0">
                <a:solidFill>
                  <a:srgbClr val="FF0000"/>
                </a:solidFill>
              </a:rPr>
              <a:t>-advisers follow a passive investment approach</a:t>
            </a:r>
            <a:r>
              <a:rPr lang="en-US" sz="2000" dirty="0"/>
              <a:t>. These </a:t>
            </a:r>
            <a:r>
              <a:rPr lang="en-US" sz="2000" dirty="0" err="1"/>
              <a:t>robo</a:t>
            </a:r>
            <a:r>
              <a:rPr lang="en-US" sz="2000" dirty="0"/>
              <a:t>-advisers typically have low fees and low account minimums, implementing their recommendations with low-cost, diversified index mutual funds or </a:t>
            </a:r>
            <a:r>
              <a:rPr lang="en-US" sz="2000" dirty="0">
                <a:solidFill>
                  <a:srgbClr val="FF0000"/>
                </a:solidFill>
              </a:rPr>
              <a:t>exchange-traded funds (ETFs).</a:t>
            </a:r>
            <a:endParaRPr sz="2000" dirty="0">
              <a:solidFill>
                <a:srgbClr val="FF0000"/>
              </a:solidFill>
            </a:endParaRPr>
          </a:p>
          <a:p>
            <a:pPr marL="128581" indent="-42861">
              <a:buSzPts val="2400"/>
              <a:buNone/>
            </a:pPr>
            <a:endParaRPr sz="2000" dirty="0"/>
          </a:p>
          <a:p>
            <a:pPr marL="128581" indent="-128581">
              <a:buSzPts val="2400"/>
            </a:pPr>
            <a:r>
              <a:rPr lang="en-US" sz="2000" dirty="0"/>
              <a:t>Because of their low-cost structure, </a:t>
            </a:r>
            <a:r>
              <a:rPr lang="en-US" sz="2000" dirty="0" err="1"/>
              <a:t>robo</a:t>
            </a:r>
            <a:r>
              <a:rPr lang="en-US" sz="2000" dirty="0"/>
              <a:t>-advisers </a:t>
            </a:r>
            <a:r>
              <a:rPr lang="en-US" sz="2000" dirty="0">
                <a:solidFill>
                  <a:srgbClr val="FF0000"/>
                </a:solidFill>
              </a:rPr>
              <a:t>can reach underserved populations</a:t>
            </a:r>
            <a:r>
              <a:rPr lang="en-US" sz="2000" dirty="0"/>
              <a:t>, such as the mass affluent or mass market segments, which are less able to afford a traditional financial adviser.</a:t>
            </a:r>
            <a:endParaRPr sz="2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31AA749-86C5-B64C-8164-F2CA544A2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6364"/>
            <a:ext cx="1625600" cy="56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43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1116960" y="494360"/>
            <a:ext cx="6910080" cy="745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7" tIns="25706" rIns="51427" bIns="25706" anchor="ctr" anchorCtr="0">
            <a:noAutofit/>
          </a:bodyPr>
          <a:lstStyle/>
          <a:p>
            <a:pPr algn="ctr">
              <a:buSzPts val="4400"/>
            </a:pPr>
            <a:r>
              <a:rPr lang="en-US" dirty="0"/>
              <a:t>Types of </a:t>
            </a:r>
            <a:r>
              <a:rPr lang="en-US" dirty="0" err="1"/>
              <a:t>Robo</a:t>
            </a:r>
            <a:r>
              <a:rPr lang="en-US" dirty="0"/>
              <a:t>-advisors (CFA)</a:t>
            </a:r>
            <a:endParaRPr dirty="0"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678426" y="1239989"/>
            <a:ext cx="7787148" cy="334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7" tIns="25706" rIns="51427" bIns="25706" anchor="t" anchorCtr="0">
            <a:noAutofit/>
          </a:bodyPr>
          <a:lstStyle/>
          <a:p>
            <a:pPr marL="128581" indent="-128581">
              <a:spcBef>
                <a:spcPts val="0"/>
              </a:spcBef>
              <a:buSzPts val="2400"/>
            </a:pPr>
            <a:r>
              <a:rPr lang="en-US" sz="1800" b="1" dirty="0"/>
              <a:t>Fully Automated Digital Wealth Managers: </a:t>
            </a:r>
            <a:r>
              <a:rPr lang="en-US" sz="1800" dirty="0"/>
              <a:t>The fully automated model does not rely on assistance from a human financial adviser. These services seek to offer a low-cost solution to investing and recommend an investment portfolio, which is often composed of ETFs. </a:t>
            </a:r>
            <a:r>
              <a:rPr lang="en-US" sz="1800" dirty="0">
                <a:solidFill>
                  <a:srgbClr val="FF0000"/>
                </a:solidFill>
              </a:rPr>
              <a:t>The service package may include direct deposits, periodic rebalancing, and dividend reinvestment options</a:t>
            </a:r>
            <a:r>
              <a:rPr lang="en-US" sz="1800" dirty="0"/>
              <a:t>.</a:t>
            </a:r>
            <a:endParaRPr sz="1800" dirty="0"/>
          </a:p>
          <a:p>
            <a:pPr marL="128581" indent="-128581">
              <a:buSzPts val="2400"/>
            </a:pPr>
            <a:r>
              <a:rPr lang="en-US" sz="1800" b="1" dirty="0"/>
              <a:t>Adviser-Assisted Digital Wealth Managers: </a:t>
            </a:r>
            <a:r>
              <a:rPr lang="en-US" sz="1800" dirty="0"/>
              <a:t>Adviser-assisted digital wealth managers provide automated investment services along with a virtual financial adviser, who is available to </a:t>
            </a:r>
            <a:r>
              <a:rPr lang="en-US" sz="1800" dirty="0">
                <a:solidFill>
                  <a:srgbClr val="FF0000"/>
                </a:solidFill>
              </a:rPr>
              <a:t>offer basic financial planning advice and periodic reviews by phone</a:t>
            </a:r>
            <a:r>
              <a:rPr lang="en-US" sz="1800" dirty="0"/>
              <a:t>. Adviser-assisted digital wealth managers are capable of providing additional services that may involve a more holistic analysis of a client’s assets and liabilities.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676244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什麼是機器人理專？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6000">
                <a:solidFill>
                  <a:srgbClr val="5B5854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lvl1pPr>
          </a:lstStyle>
          <a:p>
            <a:r>
              <a:rPr sz="4400" b="1" dirty="0" err="1">
                <a:solidFill>
                  <a:srgbClr val="0000FF"/>
                </a:solidFill>
              </a:rPr>
              <a:t>什麼是機器人理專</a:t>
            </a:r>
            <a:r>
              <a:rPr sz="4400" b="1" dirty="0">
                <a:solidFill>
                  <a:srgbClr val="0000FF"/>
                </a:solidFill>
              </a:rPr>
              <a:t>？</a:t>
            </a:r>
          </a:p>
        </p:txBody>
      </p:sp>
      <p:sp>
        <p:nvSpPr>
          <p:cNvPr id="890" name="線上財富管理平台…"/>
          <p:cNvSpPr txBox="1"/>
          <p:nvPr/>
        </p:nvSpPr>
        <p:spPr>
          <a:xfrm>
            <a:off x="450636" y="1761381"/>
            <a:ext cx="3771677" cy="2280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1881" tIns="31881" rIns="31881" bIns="31881">
            <a:spAutoFit/>
          </a:bodyPr>
          <a:lstStyle/>
          <a:p>
            <a:pPr marL="409895" indent="-409895" algn="l" defTabSz="366629">
              <a:lnSpc>
                <a:spcPct val="150000"/>
              </a:lnSpc>
              <a:spcBef>
                <a:spcPts val="628"/>
              </a:spcBef>
              <a:buSzPct val="50000"/>
              <a:buBlip>
                <a:blip r:embed="rId3"/>
              </a:buBlip>
              <a:defRPr sz="4000">
                <a:solidFill>
                  <a:srgbClr val="0433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3200" dirty="0" err="1"/>
              <a:t>線上財富管理平台</a:t>
            </a:r>
            <a:endParaRPr sz="3200" dirty="0"/>
          </a:p>
          <a:p>
            <a:pPr marL="409895" indent="-409895" algn="l" defTabSz="366629">
              <a:buSzPct val="50000"/>
              <a:buBlip>
                <a:blip r:embed="rId3"/>
              </a:buBlip>
              <a:defRPr sz="400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endParaRPr lang="en-US" sz="3200" dirty="0"/>
          </a:p>
          <a:p>
            <a:pPr marL="409895" indent="-409895" algn="l" defTabSz="366629">
              <a:buSzPct val="50000"/>
              <a:buBlip>
                <a:blip r:embed="rId3"/>
              </a:buBlip>
              <a:defRPr sz="400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3200" dirty="0"/>
              <a:t>不由傳統理專進行理財建議</a:t>
            </a:r>
          </a:p>
        </p:txBody>
      </p:sp>
      <p:pic>
        <p:nvPicPr>
          <p:cNvPr id="891" name="影像" descr="影像"/>
          <p:cNvPicPr>
            <a:picLocks noChangeAspect="1"/>
          </p:cNvPicPr>
          <p:nvPr/>
        </p:nvPicPr>
        <p:blipFill>
          <a:blip r:embed="rId4">
            <a:extLst/>
          </a:blip>
          <a:srcRect r="18079" b="23984"/>
          <a:stretch>
            <a:fillRect/>
          </a:stretch>
        </p:blipFill>
        <p:spPr>
          <a:xfrm>
            <a:off x="4811002" y="2038605"/>
            <a:ext cx="3780547" cy="1993534"/>
          </a:xfrm>
          <a:prstGeom prst="rect">
            <a:avLst/>
          </a:prstGeom>
          <a:ln w="12700">
            <a:miter lim="400000"/>
          </a:ln>
          <a:effectLst>
            <a:outerShdw blurRad="63500" dist="50800" dir="5400000" rotWithShape="0">
              <a:srgbClr val="292929">
                <a:alpha val="46500"/>
              </a:srgbClr>
            </a:outerShdw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636" y="1356331"/>
            <a:ext cx="1625600" cy="5651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3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4995" y="3524892"/>
            <a:ext cx="1359546" cy="55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894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5377" y="3524892"/>
            <a:ext cx="1359546" cy="5525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03" name="群組"/>
          <p:cNvGrpSpPr/>
          <p:nvPr/>
        </p:nvGrpSpPr>
        <p:grpSpPr>
          <a:xfrm>
            <a:off x="991963" y="1893403"/>
            <a:ext cx="7857069" cy="2862968"/>
            <a:chOff x="0" y="0"/>
            <a:chExt cx="11174496" cy="4845767"/>
          </a:xfrm>
        </p:grpSpPr>
        <p:pic>
          <p:nvPicPr>
            <p:cNvPr id="895" name="影像" descr="影像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179040" y="2767957"/>
              <a:ext cx="1933576" cy="1047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96" name="1st Step"/>
            <p:cNvSpPr txBox="1"/>
            <p:nvPr/>
          </p:nvSpPr>
          <p:spPr>
            <a:xfrm>
              <a:off x="1149057" y="2311028"/>
              <a:ext cx="1409324" cy="5665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8575" tIns="28575" rIns="28575" bIns="28575" numCol="1" anchor="ctr">
              <a:spAutoFit/>
            </a:bodyPr>
            <a:lstStyle>
              <a:lvl1pPr algn="l" defTabSz="325120">
                <a:defRPr sz="2600">
                  <a:solidFill>
                    <a:srgbClr val="53585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algn="ctr"/>
              <a:r>
                <a:rPr sz="1800" dirty="0"/>
                <a:t>1st Step</a:t>
              </a:r>
            </a:p>
          </p:txBody>
        </p:sp>
        <p:sp>
          <p:nvSpPr>
            <p:cNvPr id="897" name="2nd Step"/>
            <p:cNvSpPr txBox="1"/>
            <p:nvPr/>
          </p:nvSpPr>
          <p:spPr>
            <a:xfrm>
              <a:off x="4222668" y="2287162"/>
              <a:ext cx="1933576" cy="5665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8575" tIns="28575" rIns="28575" bIns="28575" numCol="1" anchor="ctr">
              <a:spAutoFit/>
            </a:bodyPr>
            <a:lstStyle>
              <a:lvl1pPr algn="l" defTabSz="325120">
                <a:defRPr sz="2600">
                  <a:solidFill>
                    <a:srgbClr val="53585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algn="ctr"/>
              <a:r>
                <a:rPr sz="1800" dirty="0"/>
                <a:t>2nd Step</a:t>
              </a:r>
            </a:p>
          </p:txBody>
        </p:sp>
        <p:sp>
          <p:nvSpPr>
            <p:cNvPr id="898" name="3rd Step"/>
            <p:cNvSpPr txBox="1"/>
            <p:nvPr/>
          </p:nvSpPr>
          <p:spPr>
            <a:xfrm>
              <a:off x="8005246" y="2311028"/>
              <a:ext cx="1319811" cy="5665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8575" tIns="28575" rIns="28575" bIns="28575" numCol="1" anchor="ctr">
              <a:spAutoFit/>
            </a:bodyPr>
            <a:lstStyle>
              <a:lvl1pPr algn="l" defTabSz="325120">
                <a:defRPr sz="2600">
                  <a:solidFill>
                    <a:srgbClr val="53585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algn="ctr"/>
              <a:r>
                <a:rPr sz="1800" dirty="0"/>
                <a:t>3rd Step</a:t>
              </a:r>
            </a:p>
          </p:txBody>
        </p:sp>
        <p:sp>
          <p:nvSpPr>
            <p:cNvPr id="899" name="識別用戶的風險屬性與投資目標"/>
            <p:cNvSpPr txBox="1"/>
            <p:nvPr/>
          </p:nvSpPr>
          <p:spPr>
            <a:xfrm>
              <a:off x="617891" y="2820346"/>
              <a:ext cx="2413084" cy="19730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8575" tIns="28575" rIns="28575" bIns="28575" numCol="1" anchor="ctr">
              <a:spAutoFit/>
            </a:bodyPr>
            <a:lstStyle>
              <a:lvl1pPr>
                <a:defRPr sz="2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800" dirty="0"/>
                <a:t>識別用戶的風險屬性與投資目標</a:t>
              </a:r>
              <a:endParaRPr lang="en-US" sz="1800" dirty="0"/>
            </a:p>
            <a:p>
              <a:endParaRPr lang="en-US" sz="1800" dirty="0"/>
            </a:p>
            <a:p>
              <a:r>
                <a:rPr lang="en-US" sz="1800" dirty="0"/>
                <a:t>KYC/AML</a:t>
              </a:r>
              <a:endParaRPr sz="1800" dirty="0"/>
            </a:p>
          </p:txBody>
        </p:sp>
        <p:sp>
          <p:nvSpPr>
            <p:cNvPr id="900" name="演算法產生策略"/>
            <p:cNvSpPr txBox="1"/>
            <p:nvPr/>
          </p:nvSpPr>
          <p:spPr>
            <a:xfrm>
              <a:off x="4124853" y="2761406"/>
              <a:ext cx="2129204" cy="19730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8575" tIns="28575" rIns="28575" bIns="28575" numCol="1" anchor="ctr">
              <a:spAutoFit/>
            </a:bodyPr>
            <a:lstStyle>
              <a:lvl1pPr>
                <a:defRPr sz="2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800" dirty="0" err="1"/>
                <a:t>演算法</a:t>
              </a:r>
              <a:endParaRPr lang="en-US" altLang="zh-TW" sz="1800" dirty="0"/>
            </a:p>
            <a:p>
              <a:r>
                <a:rPr sz="1800" dirty="0"/>
                <a:t>產生策略</a:t>
              </a:r>
              <a:endParaRPr lang="en-US" sz="1800" dirty="0"/>
            </a:p>
            <a:p>
              <a:r>
                <a:rPr lang="en-US" sz="1800" dirty="0"/>
                <a:t>Asset Allocation</a:t>
              </a:r>
              <a:endParaRPr sz="1800" dirty="0"/>
            </a:p>
          </p:txBody>
        </p:sp>
        <p:sp>
          <p:nvSpPr>
            <p:cNvPr id="901" name="優化投資組合,…"/>
            <p:cNvSpPr txBox="1"/>
            <p:nvPr/>
          </p:nvSpPr>
          <p:spPr>
            <a:xfrm>
              <a:off x="6308244" y="2872734"/>
              <a:ext cx="4866252" cy="19730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8575" tIns="28575" rIns="28575" bIns="28575" numCol="1" anchor="ctr">
              <a:spAutoFit/>
            </a:bodyPr>
            <a:lstStyle/>
            <a:p>
              <a:pPr>
                <a:defRPr sz="2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1800" dirty="0" err="1"/>
                <a:t>優化投資組合</a:t>
              </a:r>
              <a:r>
                <a:rPr sz="1800" dirty="0"/>
                <a:t>, </a:t>
              </a:r>
            </a:p>
            <a:p>
              <a:pPr>
                <a:defRPr sz="2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1800" dirty="0"/>
                <a:t>自動化帳戶管理</a:t>
              </a:r>
              <a:endParaRPr lang="en-US" sz="1800" dirty="0"/>
            </a:p>
            <a:p>
              <a:pPr>
                <a:defRPr sz="28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en-US" sz="1800" dirty="0"/>
                <a:t>Portfolio Optimization/Trade Execution/Account Management </a:t>
              </a:r>
              <a:endParaRPr sz="1800" dirty="0"/>
            </a:p>
          </p:txBody>
        </p:sp>
        <p:pic>
          <p:nvPicPr>
            <p:cNvPr id="902" name="影像" descr="影像"/>
            <p:cNvPicPr>
              <a:picLocks noChangeAspect="1"/>
            </p:cNvPicPr>
            <p:nvPr/>
          </p:nvPicPr>
          <p:blipFill>
            <a:blip r:embed="rId5">
              <a:extLst/>
            </a:blip>
            <a:srcRect/>
            <a:stretch>
              <a:fillRect/>
            </a:stretch>
          </p:blipFill>
          <p:spPr>
            <a:xfrm>
              <a:off x="0" y="0"/>
              <a:ext cx="10183215" cy="23110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04" name="機器人理專（Robo Advisor）如何運作?"/>
          <p:cNvSpPr txBox="1"/>
          <p:nvPr/>
        </p:nvSpPr>
        <p:spPr>
          <a:xfrm>
            <a:off x="130717" y="267162"/>
            <a:ext cx="8882569" cy="1451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7003" tIns="17003" rIns="17003" bIns="17003" anchor="ctr">
            <a:normAutofit/>
          </a:bodyPr>
          <a:lstStyle>
            <a:lvl1pPr defTabSz="549148">
              <a:defRPr sz="7519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zh-TW" altLang="en-US" sz="4400" b="1" dirty="0">
                <a:solidFill>
                  <a:srgbClr val="0000FF"/>
                </a:solidFill>
              </a:rPr>
              <a:t>機器人理專（</a:t>
            </a:r>
            <a:r>
              <a:rPr lang="en-US" sz="4400" b="1" dirty="0" err="1">
                <a:solidFill>
                  <a:srgbClr val="0000FF"/>
                </a:solidFill>
              </a:rPr>
              <a:t>Robo</a:t>
            </a:r>
            <a:r>
              <a:rPr lang="en-US" sz="4400" b="1" dirty="0">
                <a:solidFill>
                  <a:srgbClr val="0000FF"/>
                </a:solidFill>
              </a:rPr>
              <a:t> Advisor）</a:t>
            </a:r>
          </a:p>
          <a:p>
            <a:r>
              <a:rPr lang="zh-TW" altLang="en-US" sz="4400" b="1" dirty="0">
                <a:solidFill>
                  <a:srgbClr val="0000FF"/>
                </a:solidFill>
              </a:rPr>
              <a:t>如何運作</a:t>
            </a:r>
            <a:r>
              <a:rPr lang="en-US" altLang="zh-TW" sz="4400" b="1" dirty="0">
                <a:solidFill>
                  <a:srgbClr val="0000FF"/>
                </a:solidFill>
              </a:rPr>
              <a:t>?</a:t>
            </a:r>
            <a:endParaRPr sz="44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ource: investopedia.com"/>
          <p:cNvSpPr txBox="1"/>
          <p:nvPr/>
        </p:nvSpPr>
        <p:spPr>
          <a:xfrm>
            <a:off x="6974366" y="4190258"/>
            <a:ext cx="1930280" cy="295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1881" tIns="31881" rIns="31881" bIns="31881">
            <a:spAutoFit/>
          </a:bodyPr>
          <a:lstStyle/>
          <a:p>
            <a:r>
              <a:rPr dirty="0"/>
              <a:t>Source: </a:t>
            </a:r>
            <a:r>
              <a:rPr u="sng" dirty="0">
                <a:hlinkClick r:id="rId2"/>
              </a:rPr>
              <a:t>investopedia.com</a:t>
            </a:r>
          </a:p>
        </p:txBody>
      </p:sp>
      <p:sp>
        <p:nvSpPr>
          <p:cNvPr id="908" name="典範公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457200">
              <a:defRPr sz="10400" cap="all" spc="208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r>
              <a:rPr sz="4400" b="1" dirty="0" err="1">
                <a:solidFill>
                  <a:srgbClr val="0000FF"/>
                </a:solidFill>
              </a:rPr>
              <a:t>典範公司</a:t>
            </a:r>
            <a:endParaRPr sz="4400" b="1" dirty="0">
              <a:solidFill>
                <a:srgbClr val="0000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27" y="1316036"/>
            <a:ext cx="8627319" cy="275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912" y="3933025"/>
            <a:ext cx="2108200" cy="11049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現行機器人理專的 3低 優勢：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278892">
              <a:defRPr sz="6344" cap="all" spc="126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r>
              <a:rPr sz="4400" b="1" dirty="0" err="1">
                <a:solidFill>
                  <a:srgbClr val="0000FF"/>
                </a:solidFill>
              </a:rPr>
              <a:t>現行機器人理專的</a:t>
            </a:r>
            <a:r>
              <a:rPr sz="4400" b="1" dirty="0">
                <a:solidFill>
                  <a:srgbClr val="0000FF"/>
                </a:solidFill>
              </a:rPr>
              <a:t> 3低 </a:t>
            </a:r>
            <a:r>
              <a:rPr sz="4400" b="1" dirty="0" err="1">
                <a:solidFill>
                  <a:srgbClr val="0000FF"/>
                </a:solidFill>
              </a:rPr>
              <a:t>優勢</a:t>
            </a:r>
            <a:r>
              <a:rPr sz="4400" b="1" dirty="0">
                <a:solidFill>
                  <a:srgbClr val="0000FF"/>
                </a:solidFill>
              </a:rPr>
              <a:t>：</a:t>
            </a:r>
          </a:p>
        </p:txBody>
      </p:sp>
      <p:pic>
        <p:nvPicPr>
          <p:cNvPr id="911" name="002-tag.png" descr="002-ta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3019" y="1774015"/>
            <a:ext cx="1590011" cy="1192508"/>
          </a:xfrm>
          <a:prstGeom prst="rect">
            <a:avLst/>
          </a:prstGeom>
          <a:ln w="12700">
            <a:miter lim="400000"/>
          </a:ln>
        </p:spPr>
      </p:pic>
      <p:sp>
        <p:nvSpPr>
          <p:cNvPr id="912" name="低管理費…"/>
          <p:cNvSpPr txBox="1"/>
          <p:nvPr/>
        </p:nvSpPr>
        <p:spPr>
          <a:xfrm>
            <a:off x="915267" y="3111643"/>
            <a:ext cx="3189820" cy="862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7003" tIns="17003" rIns="17003" bIns="17003" anchor="ctr">
            <a:normAutofit/>
          </a:bodyPr>
          <a:lstStyle/>
          <a:p>
            <a:pPr defTabSz="239856">
              <a:lnSpc>
                <a:spcPct val="90000"/>
              </a:lnSpc>
              <a:defRPr sz="3128" b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 err="1">
                <a:solidFill>
                  <a:srgbClr val="FF2600"/>
                </a:solidFill>
              </a:rPr>
              <a:t>低</a:t>
            </a:r>
            <a:r>
              <a:rPr sz="2400" dirty="0" err="1"/>
              <a:t>管理費</a:t>
            </a:r>
            <a:endParaRPr sz="2400" dirty="0"/>
          </a:p>
          <a:p>
            <a:pPr defTabSz="239856">
              <a:lnSpc>
                <a:spcPct val="90000"/>
              </a:lnSpc>
              <a:defRPr sz="3128" b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800" dirty="0"/>
              <a:t>（</a:t>
            </a:r>
            <a:r>
              <a:rPr sz="1800" dirty="0" err="1"/>
              <a:t>使用被動式基金</a:t>
            </a:r>
            <a:r>
              <a:rPr sz="1800" dirty="0"/>
              <a:t> ETF）</a:t>
            </a:r>
          </a:p>
        </p:txBody>
      </p:sp>
      <p:sp>
        <p:nvSpPr>
          <p:cNvPr id="913" name=".25"/>
          <p:cNvSpPr txBox="1"/>
          <p:nvPr/>
        </p:nvSpPr>
        <p:spPr>
          <a:xfrm rot="2748111">
            <a:off x="2182535" y="2359341"/>
            <a:ext cx="210981" cy="346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7003" tIns="17003" rIns="17003" bIns="17003" anchor="ctr">
            <a:normAutofit fontScale="47500" lnSpcReduction="20000"/>
          </a:bodyPr>
          <a:lstStyle>
            <a:lvl1pPr algn="l" defTabSz="415431">
              <a:lnSpc>
                <a:spcPct val="90000"/>
              </a:lnSpc>
              <a:defRPr sz="2800" b="1">
                <a:solidFill>
                  <a:srgbClr val="D07C4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.25</a:t>
            </a:r>
          </a:p>
        </p:txBody>
      </p:sp>
      <p:pic>
        <p:nvPicPr>
          <p:cNvPr id="914" name="001-shield.png" descr="001-shiel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76684" y="1903074"/>
            <a:ext cx="1417932" cy="1063449"/>
          </a:xfrm>
          <a:prstGeom prst="rect">
            <a:avLst/>
          </a:prstGeom>
          <a:ln w="12700">
            <a:miter lim="400000"/>
          </a:ln>
        </p:spPr>
      </p:pic>
      <p:sp>
        <p:nvSpPr>
          <p:cNvPr id="915" name="低波動…"/>
          <p:cNvSpPr txBox="1"/>
          <p:nvPr/>
        </p:nvSpPr>
        <p:spPr>
          <a:xfrm>
            <a:off x="3887024" y="3160404"/>
            <a:ext cx="1997253" cy="764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7003" tIns="17003" rIns="17003" bIns="17003" anchor="ctr">
            <a:normAutofit/>
          </a:bodyPr>
          <a:lstStyle/>
          <a:p>
            <a:pPr defTabSz="260714">
              <a:lnSpc>
                <a:spcPct val="90000"/>
              </a:lnSpc>
              <a:defRPr sz="3400" b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 err="1">
                <a:solidFill>
                  <a:srgbClr val="FF2600"/>
                </a:solidFill>
              </a:rPr>
              <a:t>低</a:t>
            </a:r>
            <a:r>
              <a:rPr sz="2400" dirty="0" err="1"/>
              <a:t>波動</a:t>
            </a:r>
            <a:endParaRPr sz="2400" dirty="0"/>
          </a:p>
          <a:p>
            <a:pPr defTabSz="260714">
              <a:lnSpc>
                <a:spcPct val="90000"/>
              </a:lnSpc>
              <a:defRPr sz="3400" b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800" dirty="0"/>
              <a:t>（</a:t>
            </a:r>
            <a:r>
              <a:rPr sz="1800" dirty="0" err="1"/>
              <a:t>報酬穩健</a:t>
            </a:r>
            <a:r>
              <a:rPr sz="1800" dirty="0"/>
              <a:t>）</a:t>
            </a:r>
          </a:p>
        </p:txBody>
      </p:sp>
      <p:sp>
        <p:nvSpPr>
          <p:cNvPr id="916" name="低門檻"/>
          <p:cNvSpPr txBox="1"/>
          <p:nvPr/>
        </p:nvSpPr>
        <p:spPr>
          <a:xfrm>
            <a:off x="6575046" y="3218524"/>
            <a:ext cx="1162755" cy="41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7003" tIns="17003" rIns="17003" bIns="17003" anchor="ctr">
            <a:noAutofit/>
          </a:bodyPr>
          <a:lstStyle/>
          <a:p>
            <a:pPr defTabSz="260714">
              <a:lnSpc>
                <a:spcPct val="90000"/>
              </a:lnSpc>
              <a:defRPr sz="3400" b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 err="1">
                <a:solidFill>
                  <a:srgbClr val="FF2600"/>
                </a:solidFill>
              </a:rPr>
              <a:t>低</a:t>
            </a:r>
            <a:r>
              <a:rPr sz="2400" dirty="0" err="1"/>
              <a:t>門檻</a:t>
            </a:r>
            <a:endParaRPr sz="2400" dirty="0"/>
          </a:p>
        </p:txBody>
      </p:sp>
      <p:grpSp>
        <p:nvGrpSpPr>
          <p:cNvPr id="926" name="群組"/>
          <p:cNvGrpSpPr/>
          <p:nvPr/>
        </p:nvGrpSpPr>
        <p:grpSpPr>
          <a:xfrm>
            <a:off x="6164150" y="1816846"/>
            <a:ext cx="1984546" cy="1049317"/>
            <a:chOff x="0" y="0"/>
            <a:chExt cx="2026384" cy="1200870"/>
          </a:xfrm>
        </p:grpSpPr>
        <p:grpSp>
          <p:nvGrpSpPr>
            <p:cNvPr id="921" name="群組"/>
            <p:cNvGrpSpPr/>
            <p:nvPr/>
          </p:nvGrpSpPr>
          <p:grpSpPr>
            <a:xfrm>
              <a:off x="-1" y="293766"/>
              <a:ext cx="2026386" cy="907105"/>
              <a:chOff x="0" y="0"/>
              <a:chExt cx="2026384" cy="907104"/>
            </a:xfrm>
          </p:grpSpPr>
          <p:grpSp>
            <p:nvGrpSpPr>
              <p:cNvPr id="919" name="群組"/>
              <p:cNvGrpSpPr/>
              <p:nvPr/>
            </p:nvGrpSpPr>
            <p:grpSpPr>
              <a:xfrm>
                <a:off x="0" y="0"/>
                <a:ext cx="2026385" cy="907105"/>
                <a:chOff x="-54724" y="0"/>
                <a:chExt cx="2026384" cy="907104"/>
              </a:xfrm>
            </p:grpSpPr>
            <p:sp>
              <p:nvSpPr>
                <p:cNvPr id="917" name="形狀"/>
                <p:cNvSpPr/>
                <p:nvPr/>
              </p:nvSpPr>
              <p:spPr>
                <a:xfrm>
                  <a:off x="47015" y="0"/>
                  <a:ext cx="1924645" cy="90710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89" h="21482" extrusionOk="0">
                      <a:moveTo>
                        <a:pt x="119" y="12894"/>
                      </a:moveTo>
                      <a:lnTo>
                        <a:pt x="620" y="10561"/>
                      </a:lnTo>
                      <a:lnTo>
                        <a:pt x="1721" y="13181"/>
                      </a:lnTo>
                      <a:lnTo>
                        <a:pt x="1618" y="16688"/>
                      </a:lnTo>
                      <a:lnTo>
                        <a:pt x="2424" y="10224"/>
                      </a:lnTo>
                      <a:lnTo>
                        <a:pt x="1390" y="4087"/>
                      </a:lnTo>
                      <a:lnTo>
                        <a:pt x="1611" y="7592"/>
                      </a:lnTo>
                      <a:lnTo>
                        <a:pt x="1046" y="9249"/>
                      </a:lnTo>
                      <a:lnTo>
                        <a:pt x="0" y="8246"/>
                      </a:lnTo>
                      <a:cubicBezTo>
                        <a:pt x="80" y="6774"/>
                        <a:pt x="143" y="5305"/>
                        <a:pt x="192" y="3835"/>
                      </a:cubicBezTo>
                      <a:cubicBezTo>
                        <a:pt x="251" y="2056"/>
                        <a:pt x="496" y="152"/>
                        <a:pt x="1259" y="8"/>
                      </a:cubicBezTo>
                      <a:cubicBezTo>
                        <a:pt x="1882" y="-110"/>
                        <a:pt x="2287" y="1160"/>
                        <a:pt x="2591" y="2383"/>
                      </a:cubicBezTo>
                      <a:cubicBezTo>
                        <a:pt x="2899" y="3616"/>
                        <a:pt x="3216" y="4836"/>
                        <a:pt x="3545" y="6044"/>
                      </a:cubicBezTo>
                      <a:lnTo>
                        <a:pt x="8780" y="6579"/>
                      </a:lnTo>
                      <a:cubicBezTo>
                        <a:pt x="10753" y="7052"/>
                        <a:pt x="12719" y="7636"/>
                        <a:pt x="14677" y="8330"/>
                      </a:cubicBezTo>
                      <a:cubicBezTo>
                        <a:pt x="16452" y="8959"/>
                        <a:pt x="18323" y="9860"/>
                        <a:pt x="19344" y="12986"/>
                      </a:cubicBezTo>
                      <a:cubicBezTo>
                        <a:pt x="19674" y="13996"/>
                        <a:pt x="19837" y="15295"/>
                        <a:pt x="19472" y="16161"/>
                      </a:cubicBezTo>
                      <a:cubicBezTo>
                        <a:pt x="18591" y="18254"/>
                        <a:pt x="17621" y="14815"/>
                        <a:pt x="16529" y="13322"/>
                      </a:cubicBezTo>
                      <a:cubicBezTo>
                        <a:pt x="16019" y="12623"/>
                        <a:pt x="15404" y="12552"/>
                        <a:pt x="14819" y="12482"/>
                      </a:cubicBezTo>
                      <a:cubicBezTo>
                        <a:pt x="13818" y="12363"/>
                        <a:pt x="12806" y="12228"/>
                        <a:pt x="11777" y="12074"/>
                      </a:cubicBezTo>
                      <a:lnTo>
                        <a:pt x="10476" y="12088"/>
                      </a:lnTo>
                      <a:cubicBezTo>
                        <a:pt x="13771" y="12551"/>
                        <a:pt x="17080" y="11876"/>
                        <a:pt x="20273" y="10088"/>
                      </a:cubicBezTo>
                      <a:cubicBezTo>
                        <a:pt x="20702" y="9848"/>
                        <a:pt x="21192" y="9727"/>
                        <a:pt x="21410" y="10480"/>
                      </a:cubicBezTo>
                      <a:cubicBezTo>
                        <a:pt x="21600" y="11134"/>
                        <a:pt x="21420" y="11934"/>
                        <a:pt x="21155" y="12520"/>
                      </a:cubicBezTo>
                      <a:cubicBezTo>
                        <a:pt x="20437" y="14117"/>
                        <a:pt x="19380" y="14630"/>
                        <a:pt x="18370" y="15146"/>
                      </a:cubicBezTo>
                      <a:cubicBezTo>
                        <a:pt x="17664" y="15507"/>
                        <a:pt x="16960" y="15897"/>
                        <a:pt x="16239" y="16102"/>
                      </a:cubicBezTo>
                      <a:cubicBezTo>
                        <a:pt x="15877" y="16205"/>
                        <a:pt x="15512" y="16262"/>
                        <a:pt x="15146" y="16270"/>
                      </a:cubicBezTo>
                      <a:lnTo>
                        <a:pt x="3869" y="15629"/>
                      </a:lnTo>
                      <a:cubicBezTo>
                        <a:pt x="3633" y="16954"/>
                        <a:pt x="3312" y="18203"/>
                        <a:pt x="2915" y="19342"/>
                      </a:cubicBezTo>
                      <a:cubicBezTo>
                        <a:pt x="2533" y="20440"/>
                        <a:pt x="2038" y="21473"/>
                        <a:pt x="1380" y="21482"/>
                      </a:cubicBezTo>
                      <a:cubicBezTo>
                        <a:pt x="865" y="21490"/>
                        <a:pt x="456" y="20923"/>
                        <a:pt x="242" y="19972"/>
                      </a:cubicBezTo>
                      <a:cubicBezTo>
                        <a:pt x="55" y="19139"/>
                        <a:pt x="57" y="18081"/>
                        <a:pt x="86" y="17084"/>
                      </a:cubicBezTo>
                      <a:cubicBezTo>
                        <a:pt x="127" y="15709"/>
                        <a:pt x="139" y="14314"/>
                        <a:pt x="119" y="12894"/>
                      </a:cubicBezTo>
                      <a:close/>
                    </a:path>
                  </a:pathLst>
                </a:custGeom>
                <a:solidFill>
                  <a:srgbClr val="51A7F9"/>
                </a:solidFill>
                <a:ln w="127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27093" tIns="27093" rIns="27093" bIns="27093" numCol="1" anchor="ctr">
                  <a:noAutofit/>
                </a:bodyPr>
                <a:lstStyle/>
                <a:p>
                  <a:pPr defTabSz="368400">
                    <a:defRPr sz="2200">
                      <a:solidFill>
                        <a:srgbClr val="000000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918" name="圓形"/>
                <p:cNvSpPr/>
                <p:nvPr/>
              </p:nvSpPr>
              <p:spPr>
                <a:xfrm>
                  <a:off x="-54725" y="289332"/>
                  <a:ext cx="340261" cy="338434"/>
                </a:xfrm>
                <a:prstGeom prst="ellipse">
                  <a:avLst/>
                </a:prstGeom>
                <a:solidFill>
                  <a:srgbClr val="51A7F9"/>
                </a:solidFill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27093" tIns="27093" rIns="27093" bIns="27093" numCol="1" anchor="ctr">
                  <a:noAutofit/>
                </a:bodyPr>
                <a:lstStyle/>
                <a:p>
                  <a:pPr defTabSz="368400">
                    <a:defRPr sz="22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</p:grpSp>
          <p:sp>
            <p:nvSpPr>
              <p:cNvPr id="920" name="形狀"/>
              <p:cNvSpPr/>
              <p:nvPr/>
            </p:nvSpPr>
            <p:spPr>
              <a:xfrm>
                <a:off x="1294741" y="465997"/>
                <a:ext cx="580887" cy="1937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7139"/>
                    </a:moveTo>
                    <a:cubicBezTo>
                      <a:pt x="1678" y="6605"/>
                      <a:pt x="3357" y="6095"/>
                      <a:pt x="5037" y="5610"/>
                    </a:cubicBezTo>
                    <a:cubicBezTo>
                      <a:pt x="6971" y="5051"/>
                      <a:pt x="8907" y="4525"/>
                      <a:pt x="10834" y="3781"/>
                    </a:cubicBezTo>
                    <a:cubicBezTo>
                      <a:pt x="12738" y="3046"/>
                      <a:pt x="14633" y="2098"/>
                      <a:pt x="16514" y="941"/>
                    </a:cubicBezTo>
                    <a:lnTo>
                      <a:pt x="18494" y="0"/>
                    </a:lnTo>
                    <a:lnTo>
                      <a:pt x="21600" y="14353"/>
                    </a:lnTo>
                    <a:cubicBezTo>
                      <a:pt x="21330" y="14610"/>
                      <a:pt x="21060" y="14861"/>
                      <a:pt x="20789" y="15109"/>
                    </a:cubicBezTo>
                    <a:cubicBezTo>
                      <a:pt x="17835" y="17807"/>
                      <a:pt x="14831" y="19975"/>
                      <a:pt x="11791" y="21600"/>
                    </a:cubicBezTo>
                    <a:lnTo>
                      <a:pt x="0" y="7139"/>
                    </a:lnTo>
                    <a:close/>
                  </a:path>
                </a:pathLst>
              </a:custGeom>
              <a:solidFill>
                <a:srgbClr val="51A7F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 defTabSz="368400">
                  <a:defRPr sz="22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grpSp>
          <p:nvGrpSpPr>
            <p:cNvPr id="925" name="群組"/>
            <p:cNvGrpSpPr/>
            <p:nvPr/>
          </p:nvGrpSpPr>
          <p:grpSpPr>
            <a:xfrm>
              <a:off x="615927" y="0"/>
              <a:ext cx="248587" cy="262228"/>
              <a:chOff x="0" y="0"/>
              <a:chExt cx="248586" cy="262227"/>
            </a:xfrm>
          </p:grpSpPr>
          <p:sp>
            <p:nvSpPr>
              <p:cNvPr id="922" name="橢圓形"/>
              <p:cNvSpPr/>
              <p:nvPr/>
            </p:nvSpPr>
            <p:spPr>
              <a:xfrm>
                <a:off x="0" y="150336"/>
                <a:ext cx="130232" cy="111892"/>
              </a:xfrm>
              <a:prstGeom prst="ellipse">
                <a:avLst/>
              </a:prstGeom>
              <a:solidFill>
                <a:srgbClr val="51A7F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 defTabSz="368400">
                  <a:defRPr sz="2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923" name="線條"/>
              <p:cNvSpPr/>
              <p:nvPr/>
            </p:nvSpPr>
            <p:spPr>
              <a:xfrm flipV="1">
                <a:off x="111506" y="0"/>
                <a:ext cx="33465" cy="213605"/>
              </a:xfrm>
              <a:prstGeom prst="line">
                <a:avLst/>
              </a:prstGeom>
              <a:noFill/>
              <a:ln w="25400" cap="flat">
                <a:solidFill>
                  <a:srgbClr val="51A7F9"/>
                </a:solidFill>
                <a:prstDash val="solid"/>
                <a:miter lim="400000"/>
              </a:ln>
              <a:effectLst/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 defTabSz="368400">
                  <a:defRPr sz="22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924" name="線條"/>
              <p:cNvSpPr/>
              <p:nvPr/>
            </p:nvSpPr>
            <p:spPr>
              <a:xfrm>
                <a:off x="152039" y="8121"/>
                <a:ext cx="96548" cy="110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1970" y="5764"/>
                      <a:pt x="5630" y="10981"/>
                      <a:pt x="10619" y="15137"/>
                    </a:cubicBezTo>
                    <a:cubicBezTo>
                      <a:pt x="13835" y="17815"/>
                      <a:pt x="17547" y="20001"/>
                      <a:pt x="21600" y="21600"/>
                    </a:cubicBezTo>
                  </a:path>
                </a:pathLst>
              </a:custGeom>
              <a:noFill/>
              <a:ln w="12700" cap="flat">
                <a:solidFill>
                  <a:srgbClr val="51A7F9"/>
                </a:solidFill>
                <a:prstDash val="solid"/>
                <a:miter lim="400000"/>
              </a:ln>
              <a:effectLst/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 defTabSz="368400">
                  <a:defRPr sz="22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</p:grpSp>
      <p:sp>
        <p:nvSpPr>
          <p:cNvPr id="927" name="泡泡引言框"/>
          <p:cNvSpPr/>
          <p:nvPr/>
        </p:nvSpPr>
        <p:spPr>
          <a:xfrm>
            <a:off x="7156423" y="1951174"/>
            <a:ext cx="440021" cy="310236"/>
          </a:xfrm>
          <a:prstGeom prst="wedgeEllipseCallout">
            <a:avLst>
              <a:gd name="adj1" fmla="val -49264"/>
              <a:gd name="adj2" fmla="val 62523"/>
            </a:avLst>
          </a:prstGeom>
          <a:ln w="25400">
            <a:solidFill>
              <a:srgbClr val="51A7F9"/>
            </a:solidFill>
            <a:miter lim="400000"/>
          </a:ln>
        </p:spPr>
        <p:txBody>
          <a:bodyPr lIns="17003" tIns="17003" rIns="17003" bIns="17003" anchor="ctr"/>
          <a:lstStyle/>
          <a:p>
            <a:pPr defTabSz="368400">
              <a:defRPr sz="2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58" y="993441"/>
            <a:ext cx="2108200" cy="11049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現行機器人理專缺點："/>
          <p:cNvSpPr txBox="1">
            <a:spLocks noGrp="1"/>
          </p:cNvSpPr>
          <p:nvPr>
            <p:ph type="title"/>
          </p:nvPr>
        </p:nvSpPr>
        <p:spPr>
          <a:xfrm>
            <a:off x="669727" y="276336"/>
            <a:ext cx="7804547" cy="1138535"/>
          </a:xfrm>
          <a:prstGeom prst="rect">
            <a:avLst/>
          </a:prstGeom>
        </p:spPr>
        <p:txBody>
          <a:bodyPr>
            <a:normAutofit/>
          </a:bodyPr>
          <a:lstStyle>
            <a:lvl1pPr defTabSz="411479">
              <a:defRPr sz="9360" cap="all" spc="187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r>
              <a:rPr sz="4400" b="1" dirty="0" err="1">
                <a:solidFill>
                  <a:srgbClr val="0000FF"/>
                </a:solidFill>
              </a:rPr>
              <a:t>現行機器人理專缺點</a:t>
            </a:r>
            <a:endParaRPr sz="4400" b="1" dirty="0">
              <a:solidFill>
                <a:srgbClr val="0000FF"/>
              </a:solidFill>
            </a:endParaRPr>
          </a:p>
        </p:txBody>
      </p:sp>
      <p:pic>
        <p:nvPicPr>
          <p:cNvPr id="930" name="2017-09-10_13-57-55.jpg" descr="2017-09-10_13-57-55.jpg"/>
          <p:cNvPicPr>
            <a:picLocks noChangeAspect="1"/>
          </p:cNvPicPr>
          <p:nvPr/>
        </p:nvPicPr>
        <p:blipFill>
          <a:blip r:embed="rId3">
            <a:extLst/>
          </a:blip>
          <a:srcRect t="4058" b="36953"/>
          <a:stretch>
            <a:fillRect/>
          </a:stretch>
        </p:blipFill>
        <p:spPr>
          <a:xfrm>
            <a:off x="1851272" y="1783037"/>
            <a:ext cx="5447733" cy="1394355"/>
          </a:xfrm>
          <a:prstGeom prst="rect">
            <a:avLst/>
          </a:prstGeom>
          <a:ln w="12700">
            <a:miter lim="400000"/>
          </a:ln>
        </p:spPr>
      </p:pic>
      <p:sp>
        <p:nvSpPr>
          <p:cNvPr id="931" name="缺乏客製化"/>
          <p:cNvSpPr txBox="1"/>
          <p:nvPr/>
        </p:nvSpPr>
        <p:spPr>
          <a:xfrm>
            <a:off x="2363530" y="3294629"/>
            <a:ext cx="1656020" cy="41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7003" tIns="17003" rIns="17003" bIns="17003" anchor="ctr">
            <a:noAutofit/>
          </a:bodyPr>
          <a:lstStyle>
            <a:lvl1pPr algn="l" defTabSz="378042">
              <a:lnSpc>
                <a:spcPct val="90000"/>
              </a:lnSpc>
              <a:defRPr sz="3094" b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sz="2400" dirty="0" err="1"/>
              <a:t>缺乏客製化</a:t>
            </a:r>
            <a:endParaRPr sz="2400" dirty="0"/>
          </a:p>
        </p:txBody>
      </p:sp>
      <p:sp>
        <p:nvSpPr>
          <p:cNvPr id="932" name="無面對面服務"/>
          <p:cNvSpPr txBox="1"/>
          <p:nvPr/>
        </p:nvSpPr>
        <p:spPr>
          <a:xfrm>
            <a:off x="5149268" y="3278716"/>
            <a:ext cx="2013532" cy="41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7003" tIns="17003" rIns="17003" bIns="17003" anchor="ctr">
            <a:noAutofit/>
          </a:bodyPr>
          <a:lstStyle>
            <a:lvl1pPr algn="l" defTabSz="369733">
              <a:lnSpc>
                <a:spcPct val="90000"/>
              </a:lnSpc>
              <a:defRPr sz="3026" b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sz="2400" dirty="0" err="1"/>
              <a:t>無面對面服務</a:t>
            </a:r>
            <a:endParaRPr sz="2000" dirty="0"/>
          </a:p>
        </p:txBody>
      </p:sp>
      <p:sp>
        <p:nvSpPr>
          <p:cNvPr id="6" name="等腰三角形 5"/>
          <p:cNvSpPr/>
          <p:nvPr/>
        </p:nvSpPr>
        <p:spPr>
          <a:xfrm>
            <a:off x="8886825" y="4886325"/>
            <a:ext cx="192883" cy="190500"/>
          </a:xfrm>
          <a:prstGeom prst="triangle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600" b="0" i="0" u="none" strike="noStrike" cap="all" spc="32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utura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Motivation"/>
          <p:cNvSpPr txBox="1">
            <a:spLocks noGrp="1"/>
          </p:cNvSpPr>
          <p:nvPr>
            <p:ph type="title" idx="4294967295"/>
          </p:nvPr>
        </p:nvSpPr>
        <p:spPr>
          <a:xfrm>
            <a:off x="1509712" y="269875"/>
            <a:ext cx="6238875" cy="2162175"/>
          </a:xfrm>
          <a:prstGeom prst="rect">
            <a:avLst/>
          </a:prstGeom>
          <a:blipFill>
            <a:blip r:embed="rId2"/>
          </a:blipFill>
        </p:spPr>
        <p:txBody>
          <a:bodyPr anchor="b">
            <a:noAutofit/>
          </a:bodyPr>
          <a:lstStyle>
            <a:lvl1pPr algn="l">
              <a:defRPr sz="8000" spc="159"/>
            </a:lvl1pPr>
          </a:lstStyle>
          <a:p>
            <a:pPr>
              <a:spcBef>
                <a:spcPts val="1200"/>
              </a:spcBef>
              <a:defRPr sz="3500" spc="70">
                <a:solidFill>
                  <a:srgbClr val="000000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rPr lang="zh-TW" altLang="en-US" sz="6000" dirty="0">
                <a:solidFill>
                  <a:srgbClr val="FFFFFF"/>
                </a:solidFill>
                <a:latin typeface="Yuanti TC Regular"/>
                <a:ea typeface="Yuanti TC Regular"/>
                <a:cs typeface="Yuanti TC Regular"/>
              </a:rPr>
              <a:t>優良的資產管理：</a:t>
            </a:r>
            <a:br>
              <a:rPr lang="en-US" altLang="zh-TW" sz="6000" dirty="0">
                <a:solidFill>
                  <a:srgbClr val="FFFFFF"/>
                </a:solidFill>
                <a:latin typeface="Yuanti TC Regular"/>
                <a:ea typeface="Yuanti TC Regular"/>
                <a:cs typeface="Yuanti TC Regular"/>
              </a:rPr>
            </a:br>
            <a:r>
              <a:rPr lang="zh-TW" altLang="en-US" sz="6000" dirty="0">
                <a:solidFill>
                  <a:srgbClr val="FFFFFF"/>
                </a:solidFill>
                <a:latin typeface="Yuanti TC Regular"/>
                <a:ea typeface="Yuanti TC Regular"/>
                <a:cs typeface="Yuanti TC Regular"/>
              </a:rPr>
              <a:t>能擊敗大盤嗎？</a:t>
            </a:r>
          </a:p>
        </p:txBody>
      </p:sp>
      <p:sp>
        <p:nvSpPr>
          <p:cNvPr id="2" name="矩形 1"/>
          <p:cNvSpPr/>
          <p:nvPr/>
        </p:nvSpPr>
        <p:spPr>
          <a:xfrm>
            <a:off x="126999" y="2760662"/>
            <a:ext cx="90043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 defTabSz="233679">
              <a:buFont typeface="Wingdings" charset="2"/>
              <a:buChar char="Ø"/>
              <a:defRPr sz="3200"/>
            </a:pPr>
            <a:r>
              <a:rPr lang="en-US" altLang="zh-TW" sz="3200" dirty="0"/>
              <a:t>Reference:</a:t>
            </a:r>
            <a:br>
              <a:rPr lang="en-US" altLang="zh-TW" sz="3200" dirty="0"/>
            </a:br>
            <a:r>
              <a:rPr lang="en-US" altLang="zh-TW" sz="2400" dirty="0"/>
              <a:t>E. Thorp. A Man for All Markets. Random House. 2017</a:t>
            </a:r>
            <a:endParaRPr lang="en-US" altLang="zh-TW" sz="2400" dirty="0">
              <a:latin typeface="Songti TC Regular"/>
              <a:ea typeface="Songti TC Regular"/>
              <a:cs typeface="Songti TC Regular"/>
              <a:sym typeface="Songti TC Regular"/>
            </a:endParaRPr>
          </a:p>
          <a:p>
            <a:pPr defTabSz="233679">
              <a:defRPr sz="3200"/>
            </a:pPr>
            <a:r>
              <a:rPr lang="zh-TW" altLang="en-US" sz="2400" dirty="0"/>
              <a:t>中譯本</a:t>
            </a:r>
            <a:r>
              <a:rPr lang="en-US" altLang="zh-TW" sz="2400" dirty="0"/>
              <a:t>《</a:t>
            </a:r>
            <a:r>
              <a:rPr lang="zh-TW" altLang="en-US" sz="2400" dirty="0"/>
              <a:t>他是賭神，也是股神</a:t>
            </a:r>
            <a:r>
              <a:rPr lang="en-US" altLang="zh-TW" sz="2400" dirty="0"/>
              <a:t>》</a:t>
            </a:r>
            <a:r>
              <a:rPr lang="zh-TW" altLang="en-US" sz="2400" dirty="0"/>
              <a:t>商周，</a:t>
            </a:r>
            <a:r>
              <a:rPr lang="en-US" altLang="zh-TW" sz="2400" dirty="0"/>
              <a:t>2018</a:t>
            </a:r>
          </a:p>
          <a:p>
            <a:pPr marL="342900" indent="-342900" algn="l" defTabSz="233679">
              <a:buFont typeface="Wingdings" charset="2"/>
              <a:buChar char="Ø"/>
              <a:defRPr sz="3200"/>
            </a:pPr>
            <a:r>
              <a:rPr lang="zh-TW" altLang="en-US" sz="24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</a:rPr>
              <a:t>跟隨股神的建議？試一試</a:t>
            </a:r>
            <a:endParaRPr lang="en-US" altLang="zh-TW" sz="2400" dirty="0"/>
          </a:p>
          <a:p>
            <a:pPr marL="342900" indent="-342900" algn="l" defTabSz="233679">
              <a:buFont typeface="Wingdings" charset="2"/>
              <a:buChar char="Ø"/>
              <a:defRPr sz="3200"/>
            </a:pP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02814435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課程內容大綱"/>
          <p:cNvSpPr txBox="1">
            <a:spLocks noGrp="1"/>
          </p:cNvSpPr>
          <p:nvPr>
            <p:ph type="title"/>
          </p:nvPr>
        </p:nvSpPr>
        <p:spPr>
          <a:xfrm>
            <a:off x="473274" y="313581"/>
            <a:ext cx="8197453" cy="6470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 spc="119">
                <a:latin typeface="Yuanti TC Regular"/>
                <a:ea typeface="Yuanti TC Regular"/>
                <a:cs typeface="Yuanti TC Regular"/>
                <a:sym typeface="Yuanti TC Regular"/>
              </a:defRPr>
            </a:lvl1pPr>
          </a:lstStyle>
          <a:p>
            <a:r>
              <a:rPr sz="4800" b="1" dirty="0" err="1">
                <a:solidFill>
                  <a:srgbClr val="0000FF"/>
                </a:solidFill>
              </a:rPr>
              <a:t>課程內容大綱</a:t>
            </a:r>
            <a:endParaRPr sz="4800" b="1" dirty="0">
              <a:solidFill>
                <a:srgbClr val="0000FF"/>
              </a:solidFill>
            </a:endParaRPr>
          </a:p>
        </p:txBody>
      </p:sp>
      <p:sp>
        <p:nvSpPr>
          <p:cNvPr id="395" name="金融科技下財富管理的創新…"/>
          <p:cNvSpPr txBox="1">
            <a:spLocks noGrp="1"/>
          </p:cNvSpPr>
          <p:nvPr>
            <p:ph type="body" idx="1"/>
          </p:nvPr>
        </p:nvSpPr>
        <p:spPr>
          <a:xfrm>
            <a:off x="473274" y="1054100"/>
            <a:ext cx="8197453" cy="3910627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ts val="600"/>
              </a:spcBef>
              <a:buFont typeface="Wingdings" panose="05000000000000000000" pitchFamily="2" charset="2"/>
              <a:buChar char="ü"/>
              <a:defRPr sz="3500" spc="70">
                <a:solidFill>
                  <a:srgbClr val="000000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rPr sz="2400" dirty="0">
                <a:solidFill>
                  <a:srgbClr val="0000FF"/>
                </a:solidFill>
                <a:latin typeface="Yuanti TC Regular"/>
                <a:ea typeface="Yuanti TC Regular"/>
                <a:cs typeface="Yuanti TC Regular"/>
              </a:rPr>
              <a:t>金融科技</a:t>
            </a:r>
            <a:r>
              <a:rPr lang="zh-TW" altLang="en-US" sz="2400" dirty="0">
                <a:solidFill>
                  <a:srgbClr val="0000FF"/>
                </a:solidFill>
                <a:latin typeface="Yuanti TC Regular"/>
                <a:ea typeface="Yuanti TC Regular"/>
                <a:cs typeface="Yuanti TC Regular"/>
              </a:rPr>
              <a:t>觀點</a:t>
            </a:r>
            <a:endParaRPr lang="en-US" altLang="zh-TW" sz="2400" dirty="0">
              <a:solidFill>
                <a:srgbClr val="0000FF"/>
              </a:solidFill>
              <a:latin typeface="Yuanti TC Regular"/>
              <a:ea typeface="Yuanti TC Regular"/>
              <a:cs typeface="Yuanti TC Regular"/>
            </a:endParaRPr>
          </a:p>
          <a:p>
            <a:pPr lvl="1">
              <a:spcBef>
                <a:spcPts val="600"/>
              </a:spcBef>
              <a:buFont typeface="Wingdings" charset="2"/>
              <a:buChar char="Ø"/>
              <a:defRPr sz="3500" spc="70">
                <a:solidFill>
                  <a:srgbClr val="000000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rPr lang="zh-TW" altLang="en-US" sz="2400" spc="70" dirty="0">
                <a:solidFill>
                  <a:srgbClr val="FF0000"/>
                </a:solidFill>
                <a:latin typeface="Yuanti TC Regular"/>
                <a:ea typeface="Yuanti TC Regular"/>
                <a:cs typeface="Yuanti TC Regular"/>
              </a:rPr>
              <a:t>投資</a:t>
            </a:r>
            <a:r>
              <a:rPr sz="2400" spc="70" dirty="0">
                <a:solidFill>
                  <a:srgbClr val="FF0000"/>
                </a:solidFill>
                <a:latin typeface="Yuanti TC Regular"/>
                <a:ea typeface="Yuanti TC Regular"/>
                <a:cs typeface="Yuanti TC Regular"/>
              </a:rPr>
              <a:t>管理</a:t>
            </a:r>
            <a:r>
              <a:rPr lang="zh-TW" altLang="en-US" sz="2400" spc="70" dirty="0">
                <a:solidFill>
                  <a:srgbClr val="FF0000"/>
                </a:solidFill>
                <a:latin typeface="Yuanti TC Regular"/>
                <a:ea typeface="Yuanti TC Regular"/>
                <a:cs typeface="Yuanti TC Regular"/>
              </a:rPr>
              <a:t>下</a:t>
            </a:r>
            <a:r>
              <a:rPr sz="2400" spc="70" dirty="0">
                <a:solidFill>
                  <a:srgbClr val="FF0000"/>
                </a:solidFill>
                <a:latin typeface="Yuanti TC Regular"/>
                <a:ea typeface="Yuanti TC Regular"/>
                <a:cs typeface="Yuanti TC Regular"/>
              </a:rPr>
              <a:t>的創新</a:t>
            </a:r>
            <a:r>
              <a:rPr lang="zh-TW" altLang="en-US" sz="2400" spc="70" dirty="0">
                <a:solidFill>
                  <a:srgbClr val="FF0000"/>
                </a:solidFill>
                <a:latin typeface="Yuanti TC Regular"/>
                <a:ea typeface="Yuanti TC Regular"/>
                <a:cs typeface="Yuanti TC Regular"/>
              </a:rPr>
              <a:t>趨勢</a:t>
            </a:r>
            <a:endParaRPr lang="en-US" sz="2400" spc="70" dirty="0">
              <a:solidFill>
                <a:srgbClr val="FF0000"/>
              </a:solidFill>
              <a:latin typeface="Yuanti TC Regular"/>
              <a:ea typeface="Yuanti TC Regular"/>
              <a:cs typeface="Yuanti TC Regular"/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ü"/>
              <a:defRPr sz="3500" spc="70">
                <a:solidFill>
                  <a:srgbClr val="000000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rPr lang="zh-TW" altLang="en-US" sz="2400" dirty="0">
                <a:solidFill>
                  <a:srgbClr val="0000FF"/>
                </a:solidFill>
                <a:latin typeface="Yuanti TC Regular"/>
                <a:ea typeface="Yuanti TC Regular"/>
                <a:cs typeface="Yuanti TC Regular"/>
              </a:rPr>
              <a:t>優良的資產管理</a:t>
            </a:r>
          </a:p>
          <a:p>
            <a:pPr lvl="1">
              <a:spcBef>
                <a:spcPts val="600"/>
              </a:spcBef>
              <a:buFont typeface="Wingdings" charset="2"/>
              <a:buChar char="Ø"/>
              <a:defRPr sz="3500" spc="70">
                <a:solidFill>
                  <a:srgbClr val="000000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rPr lang="zh-TW" altLang="en-US" sz="2400" spc="70" dirty="0">
                <a:solidFill>
                  <a:srgbClr val="FF0000"/>
                </a:solidFill>
                <a:latin typeface="Yuanti TC Regular"/>
                <a:ea typeface="Yuanti TC Regular"/>
                <a:cs typeface="Yuanti TC Regular"/>
              </a:rPr>
              <a:t>能擊敗大盤嗎？跟隨股神的建議，試一試</a:t>
            </a:r>
            <a:endParaRPr lang="en-US" sz="2400" spc="70" dirty="0">
              <a:solidFill>
                <a:srgbClr val="0000FF"/>
              </a:solidFill>
              <a:latin typeface="Yuanti TC Regular"/>
              <a:ea typeface="Yuanti TC Regular"/>
              <a:cs typeface="Yuanti TC Regular"/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ü"/>
              <a:defRPr sz="3500" spc="70">
                <a:solidFill>
                  <a:srgbClr val="000000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rPr sz="2400" spc="70" dirty="0">
                <a:solidFill>
                  <a:srgbClr val="0000FF"/>
                </a:solidFill>
                <a:latin typeface="Yuanti TC Regular"/>
                <a:ea typeface="Yuanti TC Regular"/>
                <a:cs typeface="Yuanti TC Regular"/>
              </a:rPr>
              <a:t>機器人理</a:t>
            </a:r>
            <a:r>
              <a:rPr lang="zh-TW" altLang="en-US" sz="2400" spc="70" dirty="0">
                <a:solidFill>
                  <a:srgbClr val="0000FF"/>
                </a:solidFill>
                <a:latin typeface="Yuanti TC Regular"/>
                <a:ea typeface="Yuanti TC Regular"/>
                <a:cs typeface="Yuanti TC Regular"/>
              </a:rPr>
              <a:t>專</a:t>
            </a:r>
            <a:r>
              <a:rPr sz="2400" spc="70" dirty="0">
                <a:solidFill>
                  <a:srgbClr val="0000FF"/>
                </a:solidFill>
                <a:latin typeface="Yuanti TC Regular"/>
                <a:ea typeface="Yuanti TC Regular"/>
                <a:cs typeface="Yuanti TC Regular"/>
              </a:rPr>
              <a:t>緒論</a:t>
            </a:r>
            <a:endParaRPr lang="en-US" sz="2400" spc="70" dirty="0">
              <a:solidFill>
                <a:srgbClr val="0000FF"/>
              </a:solidFill>
              <a:latin typeface="Yuanti TC Regular"/>
              <a:ea typeface="Yuanti TC Regular"/>
              <a:cs typeface="Yuanti TC Regular"/>
            </a:endParaRPr>
          </a:p>
          <a:p>
            <a:pPr lvl="1">
              <a:spcBef>
                <a:spcPts val="600"/>
              </a:spcBef>
              <a:buFont typeface="Wingdings" charset="2"/>
              <a:buChar char="Ø"/>
              <a:defRPr sz="3500" spc="70">
                <a:solidFill>
                  <a:srgbClr val="000000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rPr lang="en-US" sz="2400" spc="70" dirty="0">
                <a:solidFill>
                  <a:srgbClr val="FF0000"/>
                </a:solidFill>
                <a:latin typeface="Yuanti TC Regular"/>
                <a:ea typeface="Yuanti TC Regular"/>
                <a:cs typeface="Yuanti TC Regular"/>
              </a:rPr>
              <a:t>ETF </a:t>
            </a:r>
            <a:r>
              <a:rPr lang="zh-TW" altLang="en-US" sz="2400" spc="70" dirty="0">
                <a:solidFill>
                  <a:srgbClr val="FF0000"/>
                </a:solidFill>
                <a:latin typeface="Yuanti TC Regular"/>
                <a:ea typeface="Yuanti TC Regular"/>
                <a:cs typeface="Yuanti TC Regular"/>
              </a:rPr>
              <a:t>簡介、</a:t>
            </a:r>
            <a:r>
              <a:rPr lang="en-US" altLang="zh-TW" sz="2400" spc="70" dirty="0" err="1">
                <a:solidFill>
                  <a:srgbClr val="FF0000"/>
                </a:solidFill>
                <a:latin typeface="Yuanti TC Regular"/>
                <a:ea typeface="Yuanti TC Regular"/>
                <a:cs typeface="Yuanti TC Regular"/>
              </a:rPr>
              <a:t>Robo</a:t>
            </a:r>
            <a:r>
              <a:rPr lang="en-US" altLang="zh-TW" sz="2400" spc="70" dirty="0">
                <a:solidFill>
                  <a:srgbClr val="FF0000"/>
                </a:solidFill>
                <a:latin typeface="Yuanti TC Regular"/>
                <a:ea typeface="Yuanti TC Regular"/>
                <a:cs typeface="Yuanti TC Regular"/>
              </a:rPr>
              <a:t> Advisor </a:t>
            </a:r>
            <a:r>
              <a:rPr lang="zh-TW" altLang="en-US" sz="2400" spc="70" dirty="0">
                <a:solidFill>
                  <a:srgbClr val="FF0000"/>
                </a:solidFill>
                <a:latin typeface="Yuanti TC Regular"/>
                <a:ea typeface="Yuanti TC Regular"/>
                <a:cs typeface="Yuanti TC Regular"/>
              </a:rPr>
              <a:t>的興起</a:t>
            </a:r>
            <a:endParaRPr lang="en-US" sz="2400" spc="70" dirty="0">
              <a:solidFill>
                <a:srgbClr val="FF0000"/>
              </a:solidFill>
              <a:latin typeface="Yuanti TC Regular"/>
              <a:ea typeface="Yuanti TC Regular"/>
              <a:cs typeface="Yuanti TC Regular"/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ü"/>
              <a:defRPr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400" spc="70" dirty="0">
                <a:solidFill>
                  <a:srgbClr val="0000FF"/>
                </a:solidFill>
                <a:latin typeface="Yuanti TC Regular"/>
                <a:ea typeface="Yuanti TC Regular"/>
                <a:cs typeface="Yuanti TC Regular"/>
              </a:rPr>
              <a:t>機器人理專解析</a:t>
            </a:r>
            <a:endParaRPr lang="en-US" sz="2400" spc="70" dirty="0">
              <a:solidFill>
                <a:srgbClr val="0000FF"/>
              </a:solidFill>
              <a:latin typeface="Yuanti TC Regular"/>
              <a:ea typeface="Yuanti TC Regular"/>
              <a:cs typeface="Yuanti TC Regular"/>
            </a:endParaRPr>
          </a:p>
          <a:p>
            <a:pPr lvl="1">
              <a:spcBef>
                <a:spcPts val="600"/>
              </a:spcBef>
              <a:buFont typeface="Wingdings" charset="2"/>
              <a:buChar char="Ø"/>
              <a:defRPr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lang="en-US" sz="2400" spc="70" dirty="0">
                <a:solidFill>
                  <a:srgbClr val="FF0000"/>
                </a:solidFill>
                <a:latin typeface="Yuanti TC Regular"/>
                <a:ea typeface="Yuanti TC Regular"/>
                <a:cs typeface="Yuanti TC Regular"/>
              </a:rPr>
              <a:t>MV/BL </a:t>
            </a:r>
            <a:r>
              <a:rPr lang="zh-TW" altLang="en-US" sz="2400" spc="70" dirty="0">
                <a:solidFill>
                  <a:srgbClr val="FF0000"/>
                </a:solidFill>
                <a:latin typeface="Yuanti TC Regular"/>
                <a:ea typeface="Yuanti TC Regular"/>
                <a:cs typeface="Yuanti TC Regular"/>
              </a:rPr>
              <a:t>理論，服務流程</a:t>
            </a:r>
            <a:endParaRPr lang="en-US" sz="2400" spc="70" dirty="0">
              <a:solidFill>
                <a:srgbClr val="FF0000"/>
              </a:solidFill>
              <a:latin typeface="Yuanti TC Regular"/>
              <a:ea typeface="Yuanti TC Regular"/>
              <a:cs typeface="Yuanti TC Regular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影像" descr="影像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4716" r="471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9" name="2008 Film 21"/>
          <p:cNvSpPr txBox="1">
            <a:spLocks noGrp="1"/>
          </p:cNvSpPr>
          <p:nvPr>
            <p:ph type="title"/>
          </p:nvPr>
        </p:nvSpPr>
        <p:spPr>
          <a:xfrm>
            <a:off x="669726" y="520700"/>
            <a:ext cx="3750469" cy="111700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3600" dirty="0">
                <a:hlinkClick r:id="rId3"/>
              </a:rPr>
              <a:t>2008 Film</a:t>
            </a:r>
            <a:r>
              <a:rPr lang="en-US" sz="3600" dirty="0">
                <a:hlinkClick r:id="rId3"/>
              </a:rPr>
              <a:t> </a:t>
            </a:r>
            <a:r>
              <a:rPr sz="3600" dirty="0">
                <a:hlinkClick r:id="rId3"/>
              </a:rPr>
              <a:t>21</a:t>
            </a:r>
            <a:endParaRPr sz="3600" dirty="0"/>
          </a:p>
        </p:txBody>
      </p:sp>
      <p:sp>
        <p:nvSpPr>
          <p:cNvPr id="180" name="幕後真實故事背後的主角， Edward Thorp 博士，數學家，21 點算牌的發明者，量化交易的先驅。"/>
          <p:cNvSpPr txBox="1">
            <a:spLocks noGrp="1"/>
          </p:cNvSpPr>
          <p:nvPr>
            <p:ph type="body" sz="quarter" idx="1"/>
          </p:nvPr>
        </p:nvSpPr>
        <p:spPr>
          <a:xfrm>
            <a:off x="317500" y="2491383"/>
            <a:ext cx="4102695" cy="2169914"/>
          </a:xfrm>
          <a:prstGeom prst="rect">
            <a:avLst/>
          </a:prstGeom>
        </p:spPr>
        <p:txBody>
          <a:bodyPr/>
          <a:lstStyle/>
          <a:p>
            <a:pPr algn="l"/>
            <a:r>
              <a:rPr dirty="0"/>
              <a:t>幕後真實故事背後的主角， Edward Thorp 博士，數學家，21 點算牌的發明者，量化交易的先驅。</a:t>
            </a:r>
          </a:p>
        </p:txBody>
      </p:sp>
    </p:spTree>
    <p:extLst>
      <p:ext uri="{BB962C8B-B14F-4D97-AF65-F5344CB8AC3E}">
        <p14:creationId xmlns:p14="http://schemas.microsoft.com/office/powerpoint/2010/main" val="35577310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Ed. Thorp: How I beat the marke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defTabSz="255680">
              <a:defRPr sz="6640"/>
            </a:pPr>
            <a:r>
              <a:rPr sz="4800" b="1" dirty="0">
                <a:solidFill>
                  <a:srgbClr val="0000FF"/>
                </a:solidFill>
              </a:rPr>
              <a:t>Ed. Thorp:</a:t>
            </a:r>
            <a:br>
              <a:rPr sz="4800" b="1" dirty="0">
                <a:solidFill>
                  <a:srgbClr val="0000FF"/>
                </a:solidFill>
              </a:rPr>
            </a:br>
            <a:r>
              <a:rPr sz="4800" b="1" dirty="0">
                <a:solidFill>
                  <a:srgbClr val="0000FF"/>
                </a:solidFill>
              </a:rPr>
              <a:t>How I beat the market?</a:t>
            </a:r>
          </a:p>
        </p:txBody>
      </p:sp>
      <p:pic>
        <p:nvPicPr>
          <p:cNvPr id="183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26415" y="1433215"/>
            <a:ext cx="2196704" cy="3341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44279" y="1433215"/>
            <a:ext cx="2042667" cy="33419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4429291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 animBg="1" advAuto="0"/>
      <p:bldP spid="184" grpId="0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能打敗大盤嗎？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>
                <a:solidFill>
                  <a:srgbClr val="0000FF"/>
                </a:solidFill>
              </a:rPr>
              <a:t>能打敗大盤嗎？</a:t>
            </a:r>
          </a:p>
        </p:txBody>
      </p:sp>
      <p:sp>
        <p:nvSpPr>
          <p:cNvPr id="211" name="要贏過多數投資人並累積財富的最簡單辦法？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zh-TW" altLang="en-US" sz="2400" dirty="0"/>
              <a:t>投資基金組合嗎？（ </a:t>
            </a:r>
            <a:r>
              <a:rPr lang="en-US" altLang="zh-TW" sz="2400" dirty="0"/>
              <a:t>Shape </a:t>
            </a:r>
            <a:r>
              <a:rPr lang="zh-TW" altLang="en-US" sz="2400" dirty="0"/>
              <a:t>法則：所有主動式基金的績效加總，和指數表現一樣）</a:t>
            </a:r>
            <a:endParaRPr lang="en-US" sz="2400" dirty="0"/>
          </a:p>
          <a:p>
            <a:r>
              <a:rPr sz="2400" dirty="0"/>
              <a:t>要贏過多數投資人並累積財富的最簡單辦法？</a:t>
            </a:r>
          </a:p>
          <a:p>
            <a:pPr marL="0" indent="0">
              <a:buSzTx/>
              <a:buNone/>
            </a:pPr>
            <a:r>
              <a:rPr sz="2400" dirty="0"/>
              <a:t>投資指數基金</a:t>
            </a:r>
          </a:p>
          <a:p>
            <a:r>
              <a:rPr sz="2400" dirty="0"/>
              <a:t>主動式投資人：費用 2%，指數型投資人： 0.2%</a:t>
            </a:r>
          </a:p>
          <a:p>
            <a:r>
              <a:rPr sz="2400" dirty="0"/>
              <a:t>S&amp;P 500 不能代表全市場</a:t>
            </a:r>
          </a:p>
        </p:txBody>
      </p:sp>
    </p:spTree>
    <p:extLst>
      <p:ext uri="{BB962C8B-B14F-4D97-AF65-F5344CB8AC3E}">
        <p14:creationId xmlns:p14="http://schemas.microsoft.com/office/powerpoint/2010/main" val="17704561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有機會打敗市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>
                <a:solidFill>
                  <a:srgbClr val="0000FF"/>
                </a:solidFill>
              </a:rPr>
              <a:t>有機會打敗市場</a:t>
            </a:r>
          </a:p>
        </p:txBody>
      </p:sp>
      <p:sp>
        <p:nvSpPr>
          <p:cNvPr id="214" name="取得正確、精準、完整的訊息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400" dirty="0"/>
              <a:t>取得正確、精準、完整的訊息</a:t>
            </a:r>
          </a:p>
          <a:p>
            <a:r>
              <a:rPr sz="2400" dirty="0"/>
              <a:t>理性投資</a:t>
            </a:r>
          </a:p>
          <a:p>
            <a:r>
              <a:rPr sz="2400" dirty="0"/>
              <a:t>使用分析方法</a:t>
            </a:r>
          </a:p>
          <a:p>
            <a:r>
              <a:rPr sz="2400" dirty="0"/>
              <a:t>當機會來臨時一馬當先</a:t>
            </a:r>
          </a:p>
        </p:txBody>
      </p:sp>
    </p:spTree>
    <p:extLst>
      <p:ext uri="{BB962C8B-B14F-4D97-AF65-F5344CB8AC3E}">
        <p14:creationId xmlns:p14="http://schemas.microsoft.com/office/powerpoint/2010/main" val="134071617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優良的資產管理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>
                <a:solidFill>
                  <a:srgbClr val="0000FF"/>
                </a:solidFill>
              </a:rPr>
              <a:t>優良的資產管理</a:t>
            </a:r>
          </a:p>
        </p:txBody>
      </p:sp>
      <p:sp>
        <p:nvSpPr>
          <p:cNvPr id="217" name="多元投資 ETF，進行資產配置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400" dirty="0"/>
              <a:t>多元投資 ETF，進行資產配置</a:t>
            </a:r>
          </a:p>
          <a:p>
            <a:r>
              <a:rPr sz="2400" dirty="0"/>
              <a:t>善用複利的力量</a:t>
            </a:r>
          </a:p>
          <a:p>
            <a:r>
              <a:rPr sz="2400" dirty="0"/>
              <a:t>風險意識，避免高槓桿</a:t>
            </a:r>
          </a:p>
        </p:txBody>
      </p:sp>
    </p:spTree>
    <p:extLst>
      <p:ext uri="{BB962C8B-B14F-4D97-AF65-F5344CB8AC3E}">
        <p14:creationId xmlns:p14="http://schemas.microsoft.com/office/powerpoint/2010/main" val="201832890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ETF…"/>
          <p:cNvSpPr txBox="1">
            <a:spLocks noGrp="1"/>
          </p:cNvSpPr>
          <p:nvPr>
            <p:ph type="title" idx="4294967295"/>
          </p:nvPr>
        </p:nvSpPr>
        <p:spPr>
          <a:xfrm>
            <a:off x="304801" y="628650"/>
            <a:ext cx="8639174" cy="2163763"/>
          </a:xfrm>
          <a:prstGeom prst="rect">
            <a:avLst/>
          </a:prstGeom>
          <a:blipFill>
            <a:blip r:embed="rId2"/>
          </a:blipFill>
        </p:spPr>
        <p:txBody>
          <a:bodyPr anchor="b">
            <a:noAutofit/>
          </a:bodyPr>
          <a:lstStyle/>
          <a:p>
            <a:pPr algn="l">
              <a:spcBef>
                <a:spcPts val="1200"/>
              </a:spcBef>
              <a:defRPr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lang="zh-TW" altLang="en-US" sz="5000" dirty="0">
                <a:solidFill>
                  <a:srgbClr val="FFFFFF"/>
                </a:solidFill>
              </a:rPr>
              <a:t>機器人理專緒論</a:t>
            </a:r>
          </a:p>
        </p:txBody>
      </p:sp>
      <p:sp>
        <p:nvSpPr>
          <p:cNvPr id="2" name="矩形 1"/>
          <p:cNvSpPr/>
          <p:nvPr/>
        </p:nvSpPr>
        <p:spPr>
          <a:xfrm>
            <a:off x="291830" y="3156885"/>
            <a:ext cx="5143770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spcBef>
                <a:spcPts val="600"/>
              </a:spcBef>
              <a:buFont typeface="Wingdings" charset="2"/>
              <a:buChar char="Ø"/>
              <a:defRPr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lang="en-US" altLang="zh-TW" sz="2400" dirty="0"/>
              <a:t>ETF </a:t>
            </a:r>
            <a:r>
              <a:rPr lang="zh-TW" altLang="en-US" sz="2400" dirty="0"/>
              <a:t>簡介</a:t>
            </a:r>
            <a:br>
              <a:rPr lang="en-US" altLang="zh-TW" sz="2400" dirty="0"/>
            </a:br>
            <a:r>
              <a:rPr lang="zh-TW" altLang="en-US" sz="2400" dirty="0"/>
              <a:t>商品與市場、風險評估</a:t>
            </a:r>
            <a:endParaRPr lang="en-US" altLang="zh-TW" sz="2400" dirty="0"/>
          </a:p>
          <a:p>
            <a:pPr marL="342900" indent="-342900" algn="l">
              <a:spcBef>
                <a:spcPts val="600"/>
              </a:spcBef>
              <a:buFont typeface="Wingdings" charset="2"/>
              <a:buChar char="Ø"/>
              <a:defRPr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lang="en-US" altLang="zh-TW" sz="2400" dirty="0" err="1"/>
              <a:t>Robo</a:t>
            </a:r>
            <a:r>
              <a:rPr lang="en-US" altLang="zh-TW" sz="2400" dirty="0"/>
              <a:t> Advisor </a:t>
            </a:r>
            <a:r>
              <a:rPr lang="zh-TW" altLang="en-US" sz="2400" dirty="0"/>
              <a:t>的興起</a:t>
            </a:r>
            <a:endParaRPr lang="en-US" altLang="zh-TW" sz="2400" dirty="0"/>
          </a:p>
          <a:p>
            <a:pPr lvl="2" algn="l">
              <a:spcBef>
                <a:spcPts val="600"/>
              </a:spcBef>
              <a:defRPr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lang="zh-TW" altLang="en-US" sz="2400" dirty="0"/>
              <a:t>高端金融服務，人人可享</a:t>
            </a:r>
            <a:endParaRPr lang="en-US" altLang="zh-TW" sz="2400" dirty="0"/>
          </a:p>
          <a:p>
            <a:pPr marL="342900" indent="-342900" algn="l">
              <a:spcBef>
                <a:spcPts val="600"/>
              </a:spcBef>
              <a:buFont typeface="Wingdings" charset="2"/>
              <a:buChar char="Ø"/>
              <a:defRPr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endParaRPr lang="en-US" altLang="zh-TW" sz="2400" dirty="0"/>
          </a:p>
          <a:p>
            <a:pPr algn="l">
              <a:spcBef>
                <a:spcPts val="600"/>
              </a:spcBef>
              <a:defRPr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309957648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ETF…"/>
          <p:cNvSpPr txBox="1">
            <a:spLocks noGrp="1"/>
          </p:cNvSpPr>
          <p:nvPr>
            <p:ph type="title"/>
          </p:nvPr>
        </p:nvSpPr>
        <p:spPr>
          <a:xfrm>
            <a:off x="473274" y="1114425"/>
            <a:ext cx="8197453" cy="1973383"/>
          </a:xfrm>
          <a:prstGeom prst="rect">
            <a:avLst/>
          </a:prstGeom>
          <a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</a:blipFill>
        </p:spPr>
        <p:txBody>
          <a:bodyPr anchor="b">
            <a:noAutofit/>
          </a:bodyPr>
          <a:lstStyle/>
          <a:p>
            <a:pPr algn="l">
              <a:defRPr sz="8000" spc="159"/>
            </a:pPr>
            <a:r>
              <a:rPr sz="5400" dirty="0"/>
              <a:t>ETF</a:t>
            </a:r>
            <a:r>
              <a:rPr lang="en-US" sz="5400" dirty="0"/>
              <a:t> </a:t>
            </a:r>
            <a:r>
              <a:rPr lang="zh-TW" altLang="en-US" sz="5400" dirty="0"/>
              <a:t>簡介</a:t>
            </a:r>
            <a:r>
              <a:rPr lang="en-US" altLang="zh-TW" sz="5400" dirty="0"/>
              <a:t>–</a:t>
            </a:r>
            <a:br>
              <a:rPr lang="en-US" altLang="zh-TW" sz="5400" dirty="0"/>
            </a:br>
            <a:r>
              <a:rPr lang="zh-TW" altLang="en-US" sz="5400" dirty="0"/>
              <a:t>商品與市場</a:t>
            </a:r>
            <a:endParaRPr sz="5400" dirty="0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標的資產選擇（一）"/>
          <p:cNvSpPr txBox="1">
            <a:spLocks noGrp="1"/>
          </p:cNvSpPr>
          <p:nvPr>
            <p:ph type="title"/>
          </p:nvPr>
        </p:nvSpPr>
        <p:spPr>
          <a:xfrm>
            <a:off x="473274" y="308074"/>
            <a:ext cx="8197453" cy="74339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 spc="119">
                <a:latin typeface="Yuanti TC Regular"/>
                <a:ea typeface="Yuanti TC Regular"/>
                <a:cs typeface="Yuanti TC Regular"/>
                <a:sym typeface="Yuanti TC Regular"/>
              </a:defRPr>
            </a:lvl1pPr>
          </a:lstStyle>
          <a:p>
            <a:r>
              <a:rPr lang="en-US" sz="4400" b="1" dirty="0">
                <a:solidFill>
                  <a:srgbClr val="0000FF"/>
                </a:solidFill>
              </a:rPr>
              <a:t>ETF</a:t>
            </a:r>
            <a:r>
              <a:rPr lang="en-US" altLang="zh-TW" sz="4400" b="1" dirty="0">
                <a:solidFill>
                  <a:srgbClr val="0000FF"/>
                </a:solidFill>
              </a:rPr>
              <a:t>—</a:t>
            </a:r>
            <a:r>
              <a:rPr lang="zh-TW" altLang="en-US" sz="4400" b="1" dirty="0">
                <a:solidFill>
                  <a:srgbClr val="0000FF"/>
                </a:solidFill>
              </a:rPr>
              <a:t>熱絡的金融商品</a:t>
            </a:r>
            <a:endParaRPr sz="4400" b="1" dirty="0">
              <a:solidFill>
                <a:srgbClr val="0000FF"/>
              </a:solidFill>
            </a:endParaRPr>
          </a:p>
        </p:txBody>
      </p:sp>
      <p:sp>
        <p:nvSpPr>
          <p:cNvPr id="945" name="ETF - exchange traded funds, 指數型證券投資信託基金…"/>
          <p:cNvSpPr txBox="1">
            <a:spLocks noGrp="1"/>
          </p:cNvSpPr>
          <p:nvPr>
            <p:ph type="body" idx="1"/>
          </p:nvPr>
        </p:nvSpPr>
        <p:spPr>
          <a:xfrm>
            <a:off x="473273" y="1268404"/>
            <a:ext cx="8499897" cy="1982814"/>
          </a:xfrm>
          <a:prstGeom prst="rect">
            <a:avLst/>
          </a:prstGeom>
        </p:spPr>
        <p:txBody>
          <a:bodyPr>
            <a:noAutofit/>
          </a:bodyPr>
          <a:lstStyle/>
          <a:p>
            <a:pPr marL="426975" indent="-426975">
              <a:spcBef>
                <a:spcPts val="0"/>
              </a:spcBef>
              <a:defRPr sz="4000" spc="79">
                <a:solidFill>
                  <a:srgbClr val="0000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400" dirty="0">
                <a:solidFill>
                  <a:srgbClr val="000000"/>
                </a:solidFill>
              </a:rPr>
              <a:t>ETF - exchange traded funds, </a:t>
            </a:r>
            <a:r>
              <a:rPr sz="2400" dirty="0" err="1">
                <a:solidFill>
                  <a:srgbClr val="000000"/>
                </a:solidFill>
              </a:rPr>
              <a:t>指數型證券投資信託基金</a:t>
            </a:r>
            <a:endParaRPr sz="2400" dirty="0">
              <a:solidFill>
                <a:srgbClr val="000000"/>
              </a:solidFill>
            </a:endParaRPr>
          </a:p>
          <a:p>
            <a:pPr marL="426975" indent="-426975">
              <a:spcBef>
                <a:spcPts val="0"/>
              </a:spcBef>
              <a:defRPr sz="4000" spc="79">
                <a:solidFill>
                  <a:srgbClr val="0000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endParaRPr lang="en-US" sz="2400" dirty="0">
              <a:solidFill>
                <a:srgbClr val="000000"/>
              </a:solidFill>
            </a:endParaRPr>
          </a:p>
          <a:p>
            <a:pPr marL="426975" indent="-426975">
              <a:spcBef>
                <a:spcPts val="0"/>
              </a:spcBef>
              <a:defRPr sz="4000" spc="79">
                <a:solidFill>
                  <a:srgbClr val="0000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endParaRPr lang="en-US" sz="1000" dirty="0">
              <a:solidFill>
                <a:srgbClr val="000000"/>
              </a:solidFill>
            </a:endParaRPr>
          </a:p>
          <a:p>
            <a:pPr marL="426975" indent="-426975">
              <a:spcBef>
                <a:spcPts val="0"/>
              </a:spcBef>
              <a:defRPr sz="4000" spc="79">
                <a:solidFill>
                  <a:srgbClr val="0000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400" dirty="0">
                <a:solidFill>
                  <a:srgbClr val="000000"/>
                </a:solidFill>
              </a:rPr>
              <a:t>ETF =  </a:t>
            </a:r>
            <a:r>
              <a:rPr sz="2400" dirty="0" err="1">
                <a:solidFill>
                  <a:srgbClr val="000000"/>
                </a:solidFill>
              </a:rPr>
              <a:t>基金</a:t>
            </a:r>
            <a:r>
              <a:rPr sz="2400" dirty="0">
                <a:solidFill>
                  <a:srgbClr val="000000"/>
                </a:solidFill>
              </a:rPr>
              <a:t> ＋ </a:t>
            </a:r>
            <a:r>
              <a:rPr sz="2400" dirty="0" err="1">
                <a:solidFill>
                  <a:srgbClr val="000000"/>
                </a:solidFill>
              </a:rPr>
              <a:t>股票</a:t>
            </a:r>
            <a:r>
              <a:rPr lang="zh-TW" altLang="en-US" sz="2400" dirty="0">
                <a:solidFill>
                  <a:srgbClr val="000000"/>
                </a:solidFill>
              </a:rPr>
              <a:t>，追蹤標的指數</a:t>
            </a:r>
            <a:endParaRPr lang="en-US" altLang="zh-TW" sz="2400" dirty="0">
              <a:solidFill>
                <a:srgbClr val="000000"/>
              </a:solidFill>
            </a:endParaRPr>
          </a:p>
          <a:p>
            <a:pPr marL="426975" indent="-426975">
              <a:spcBef>
                <a:spcPts val="0"/>
              </a:spcBef>
              <a:defRPr sz="4000" spc="79">
                <a:solidFill>
                  <a:srgbClr val="0000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endParaRPr lang="en-US" sz="1000" dirty="0">
              <a:solidFill>
                <a:srgbClr val="000000"/>
              </a:solidFill>
            </a:endParaRPr>
          </a:p>
          <a:p>
            <a:pPr marL="426975" indent="-426975">
              <a:spcBef>
                <a:spcPts val="0"/>
              </a:spcBef>
              <a:defRPr sz="4000" spc="79">
                <a:solidFill>
                  <a:srgbClr val="0000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lang="en-US" sz="2400" dirty="0">
                <a:solidFill>
                  <a:srgbClr val="000000"/>
                </a:solidFill>
              </a:rPr>
              <a:t>ETF:</a:t>
            </a:r>
            <a:r>
              <a:rPr lang="zh-TW" altLang="en-US" sz="2400" dirty="0">
                <a:solidFill>
                  <a:srgbClr val="000000"/>
                </a:solidFill>
              </a:rPr>
              <a:t>被動式基金 </a:t>
            </a:r>
            <a:r>
              <a:rPr lang="en-US" altLang="zh-TW" sz="2400" dirty="0">
                <a:solidFill>
                  <a:srgbClr val="000000"/>
                </a:solidFill>
              </a:rPr>
              <a:t>V.S. </a:t>
            </a:r>
            <a:r>
              <a:rPr lang="zh-TW" altLang="en-US" sz="2400" dirty="0">
                <a:solidFill>
                  <a:srgbClr val="000000"/>
                </a:solidFill>
              </a:rPr>
              <a:t>共同基金</a:t>
            </a:r>
            <a:r>
              <a:rPr lang="en-US" altLang="zh-TW" sz="2400" dirty="0">
                <a:solidFill>
                  <a:srgbClr val="000000"/>
                </a:solidFill>
              </a:rPr>
              <a:t>:</a:t>
            </a:r>
            <a:r>
              <a:rPr lang="zh-TW" altLang="en-US" sz="2400" dirty="0">
                <a:solidFill>
                  <a:srgbClr val="000000"/>
                </a:solidFill>
              </a:rPr>
              <a:t>主動式基金</a:t>
            </a:r>
            <a:endParaRPr lang="en-US" altLang="zh-TW" sz="2400" dirty="0">
              <a:solidFill>
                <a:srgbClr val="000000"/>
              </a:solidFill>
            </a:endParaRPr>
          </a:p>
          <a:p>
            <a:pPr marL="426975" indent="-426975">
              <a:spcBef>
                <a:spcPts val="0"/>
              </a:spcBef>
              <a:defRPr sz="4000" spc="79">
                <a:solidFill>
                  <a:srgbClr val="0000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endParaRPr lang="en-US" altLang="zh-TW" sz="800" dirty="0">
              <a:solidFill>
                <a:srgbClr val="000000"/>
              </a:solidFill>
            </a:endParaRPr>
          </a:p>
        </p:txBody>
      </p:sp>
      <p:sp>
        <p:nvSpPr>
          <p:cNvPr id="946" name="https://www.stockfeel.com.tw/完美的大盤追蹤者-etf/"/>
          <p:cNvSpPr txBox="1"/>
          <p:nvPr/>
        </p:nvSpPr>
        <p:spPr>
          <a:xfrm>
            <a:off x="1456401" y="1708433"/>
            <a:ext cx="6558150" cy="433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1881" tIns="31881" rIns="31881" bIns="31881">
            <a:spAutoFit/>
          </a:bodyPr>
          <a:lstStyle>
            <a:lvl1pPr>
              <a:defRPr sz="3000" u="sng">
                <a:solidFill>
                  <a:srgbClr val="FF2600"/>
                </a:solidFill>
                <a:hlinkClick r:id="rId3"/>
              </a:defRPr>
            </a:lvl1pPr>
          </a:lstStyle>
          <a:p>
            <a:pPr>
              <a:defRPr u="none"/>
            </a:pPr>
            <a:r>
              <a:rPr sz="2400" u="sng" dirty="0">
                <a:hlinkClick r:id="rId3"/>
              </a:rPr>
              <a:t>https://www.stockfeel.com.tw/完美的大盤追蹤者-etf/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111" y="3302361"/>
            <a:ext cx="5489281" cy="154691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2" name="矩形 1"/>
          <p:cNvSpPr/>
          <p:nvPr/>
        </p:nvSpPr>
        <p:spPr>
          <a:xfrm>
            <a:off x="671145" y="3467179"/>
            <a:ext cx="1881555" cy="750442"/>
          </a:xfrm>
          <a:prstGeom prst="rect">
            <a:avLst/>
          </a:prstGeom>
        </p:spPr>
        <p:txBody>
          <a:bodyPr wrap="square" lIns="57386" tIns="28692" rIns="57386" bIns="28692">
            <a:spAutoFit/>
          </a:bodyPr>
          <a:lstStyle/>
          <a:p>
            <a:pPr algn="l"/>
            <a:r>
              <a:rPr lang="zh-TW" altLang="zh-TW" spc="5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</a:rPr>
              <a:t>資產管理金額</a:t>
            </a:r>
            <a:endParaRPr lang="en-US" altLang="zh-TW" spc="50" dirty="0">
              <a:solidFill>
                <a:srgbClr val="000000"/>
              </a:solidFill>
              <a:latin typeface="Yuanti TC Regular"/>
              <a:ea typeface="Yuanti TC Regular"/>
              <a:cs typeface="Yuanti TC Regular"/>
            </a:endParaRPr>
          </a:p>
          <a:p>
            <a:pPr algn="l"/>
            <a:r>
              <a:rPr lang="zh-TW" altLang="zh-TW" spc="5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</a:rPr>
              <a:t>（</a:t>
            </a:r>
            <a:r>
              <a:rPr lang="en-US" altLang="zh-TW" spc="5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</a:rPr>
              <a:t>AUM, asset under management</a:t>
            </a:r>
            <a:r>
              <a:rPr lang="zh-TW" altLang="zh-TW" spc="5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</a:rPr>
              <a:t>）</a:t>
            </a:r>
            <a:endParaRPr lang="zh-TW" altLang="en-US" spc="50" dirty="0">
              <a:solidFill>
                <a:srgbClr val="000000"/>
              </a:solidFill>
              <a:latin typeface="Yuanti TC Regular"/>
              <a:ea typeface="Yuanti TC Regular"/>
              <a:cs typeface="Yuanti TC Regular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8000" y="1537941"/>
            <a:ext cx="1625600" cy="7747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ETF 市場的發展"/>
          <p:cNvSpPr txBox="1">
            <a:spLocks noGrp="1"/>
          </p:cNvSpPr>
          <p:nvPr>
            <p:ph type="title"/>
          </p:nvPr>
        </p:nvSpPr>
        <p:spPr>
          <a:xfrm>
            <a:off x="473274" y="308074"/>
            <a:ext cx="8197453" cy="588348"/>
          </a:xfrm>
          <a:prstGeom prst="rect">
            <a:avLst/>
          </a:prstGeom>
        </p:spPr>
        <p:txBody>
          <a:bodyPr>
            <a:noAutofit/>
          </a:bodyPr>
          <a:lstStyle>
            <a:lvl1pPr defTabSz="434340">
              <a:defRPr sz="5700" spc="114">
                <a:latin typeface="Yuanti TC Regular"/>
                <a:ea typeface="Yuanti TC Regular"/>
                <a:cs typeface="Yuanti TC Regular"/>
                <a:sym typeface="Yuanti TC Regular"/>
              </a:defRPr>
            </a:lvl1pPr>
          </a:lstStyle>
          <a:p>
            <a:r>
              <a:rPr sz="4000" b="1" dirty="0">
                <a:solidFill>
                  <a:srgbClr val="0000FF"/>
                </a:solidFill>
              </a:rPr>
              <a:t>ETF </a:t>
            </a:r>
            <a:r>
              <a:rPr sz="4000" b="1" dirty="0" err="1">
                <a:solidFill>
                  <a:srgbClr val="0000FF"/>
                </a:solidFill>
              </a:rPr>
              <a:t>市場的發展</a:t>
            </a:r>
            <a:r>
              <a:rPr lang="zh-TW" altLang="en-US" sz="4000" b="1" dirty="0">
                <a:solidFill>
                  <a:srgbClr val="0000FF"/>
                </a:solidFill>
              </a:rPr>
              <a:t>（一）</a:t>
            </a:r>
            <a:endParaRPr sz="4000" b="1" dirty="0">
              <a:solidFill>
                <a:srgbClr val="0000FF"/>
              </a:solidFill>
            </a:endParaRPr>
          </a:p>
        </p:txBody>
      </p:sp>
      <p:pic>
        <p:nvPicPr>
          <p:cNvPr id="962" name="螢幕快照 2017-08-31 上午2.08.43.png" descr="螢幕快照 2017-08-31 上午2.08.4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46274" y="3019425"/>
            <a:ext cx="3537199" cy="1994491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sp>
        <p:nvSpPr>
          <p:cNvPr id="4" name="文字方塊 3"/>
          <p:cNvSpPr txBox="1">
            <a:spLocks noChangeAspect="1"/>
          </p:cNvSpPr>
          <p:nvPr/>
        </p:nvSpPr>
        <p:spPr>
          <a:xfrm>
            <a:off x="433308" y="1208781"/>
            <a:ext cx="4043442" cy="23726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1881" tIns="31881" rIns="31881" bIns="31881" numCol="1" spcCol="23910" rtlCol="0" anchor="t">
            <a:noAutofit/>
          </a:bodyPr>
          <a:lstStyle/>
          <a:p>
            <a:pPr algn="l"/>
            <a:r>
              <a:rPr lang="en-US" altLang="zh-TW" sz="2000" cap="all" spc="72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1993</a:t>
            </a:r>
            <a:r>
              <a:rPr lang="zh-TW" altLang="zh-TW" sz="2000" cap="all" spc="72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年美國開發出了標準普爾存託憑證</a:t>
            </a:r>
            <a:r>
              <a:rPr lang="en-US" altLang="zh-TW" sz="2000" cap="all" spc="72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SPDRs</a:t>
            </a:r>
            <a:r>
              <a:rPr lang="zh-TW" altLang="en-US" sz="2000" cap="all" spc="72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，</a:t>
            </a:r>
            <a:r>
              <a:rPr lang="zh-TW" altLang="zh-TW" sz="2000" cap="all" spc="72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</a:rPr>
              <a:t>由</a:t>
            </a:r>
            <a:r>
              <a:rPr lang="en-US" altLang="zh-TW" sz="2000" cap="all" spc="72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</a:rPr>
              <a:t>SPDR</a:t>
            </a:r>
            <a:r>
              <a:rPr lang="zh-TW" altLang="zh-TW" sz="2000" cap="all" spc="72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</a:rPr>
              <a:t>標普</a:t>
            </a:r>
            <a:r>
              <a:rPr lang="en-US" altLang="zh-TW" sz="2000" cap="all" spc="72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</a:rPr>
              <a:t>500</a:t>
            </a:r>
            <a:r>
              <a:rPr lang="zh-TW" altLang="zh-TW" sz="2000" cap="all" spc="72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</a:rPr>
              <a:t>指數</a:t>
            </a:r>
            <a:r>
              <a:rPr lang="en-US" altLang="zh-TW" sz="2000" cap="all" spc="72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</a:rPr>
              <a:t>ETF (SPY)</a:t>
            </a:r>
            <a:r>
              <a:rPr lang="zh-TW" altLang="zh-TW" sz="2000" cap="all" spc="72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</a:rPr>
              <a:t>在</a:t>
            </a:r>
            <a:r>
              <a:rPr lang="zh-TW" altLang="en-US" sz="2000" cap="all" spc="72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</a:rPr>
              <a:t>紐約證券交易所</a:t>
            </a:r>
            <a:r>
              <a:rPr lang="en-US" altLang="zh-TW" sz="2000" cap="all" spc="72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</a:rPr>
              <a:t>NYSE</a:t>
            </a:r>
            <a:r>
              <a:rPr lang="zh-TW" altLang="zh-TW" sz="2000" cap="all" spc="72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</a:rPr>
              <a:t>上市</a:t>
            </a:r>
            <a:r>
              <a:rPr lang="zh-TW" altLang="en-US" sz="2000" cap="all" spc="72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</a:rPr>
              <a:t>，</a:t>
            </a:r>
            <a:r>
              <a:rPr lang="zh-TW" altLang="zh-TW" sz="2000" cap="all" spc="72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</a:rPr>
              <a:t>並在後來成為了世界最大的</a:t>
            </a:r>
            <a:r>
              <a:rPr lang="en-US" altLang="zh-TW" sz="2000" cap="all" spc="72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</a:rPr>
              <a:t>ETF</a:t>
            </a:r>
            <a:r>
              <a:rPr lang="zh-TW" altLang="en-US" sz="2000" cap="all" spc="72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</a:rPr>
              <a:t>。</a:t>
            </a:r>
            <a:r>
              <a:rPr lang="zh-TW" altLang="zh-TW" sz="2000" cap="all" spc="72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截至</a:t>
            </a:r>
            <a:r>
              <a:rPr lang="en-US" altLang="zh-TW" sz="2000" cap="all" spc="72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2017</a:t>
            </a:r>
            <a:r>
              <a:rPr lang="zh-TW" altLang="zh-TW" sz="2000" cap="all" spc="72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年，美國已經擁有了超過</a:t>
            </a:r>
            <a:r>
              <a:rPr lang="en-US" altLang="zh-TW" sz="2000" cap="all" spc="72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2000</a:t>
            </a:r>
            <a:r>
              <a:rPr lang="zh-TW" altLang="zh-TW" sz="2000" cap="all" spc="72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支</a:t>
            </a:r>
            <a:r>
              <a:rPr lang="en-US" altLang="zh-TW" sz="2000" cap="all" spc="72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ETF</a:t>
            </a:r>
            <a:r>
              <a:rPr lang="zh-TW" altLang="en-US" sz="2000" cap="all" spc="72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。</a:t>
            </a:r>
            <a:endParaRPr lang="en-US" altLang="zh-TW" sz="2000" cap="all" spc="72" dirty="0">
              <a:solidFill>
                <a:srgbClr val="000000"/>
              </a:solidFill>
              <a:latin typeface="Yuanti TC Regular"/>
              <a:ea typeface="Yuanti TC Regular"/>
              <a:cs typeface="Yuanti TC Regular"/>
              <a:sym typeface="Yuanti TC Regular"/>
            </a:endParaRPr>
          </a:p>
          <a:p>
            <a:pPr algn="l"/>
            <a:endParaRPr lang="en-US" altLang="zh-TW" sz="2000" cap="all" spc="72" dirty="0">
              <a:solidFill>
                <a:srgbClr val="000000"/>
              </a:solidFill>
              <a:latin typeface="Yuanti TC Regular"/>
              <a:ea typeface="Yuanti TC Regular"/>
              <a:cs typeface="Yuanti TC Regular"/>
              <a:sym typeface="Yuanti TC Regular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14874" y="1208781"/>
            <a:ext cx="394187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TW" altLang="zh-TW" sz="2000" cap="all" spc="72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</a:rPr>
              <a:t>貝萊德</a:t>
            </a:r>
            <a:r>
              <a:rPr lang="en-US" altLang="zh-TW" sz="2000" cap="all" spc="72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</a:rPr>
              <a:t>(BlackRock)</a:t>
            </a:r>
            <a:r>
              <a:rPr lang="zh-TW" altLang="zh-TW" sz="2000" cap="all" spc="72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</a:rPr>
              <a:t>，是全球最大的投資管理公司，總部設於美國紐約市，也是目前美國</a:t>
            </a:r>
            <a:r>
              <a:rPr lang="en-US" altLang="zh-TW" sz="2000" cap="all" spc="72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</a:rPr>
              <a:t>ETF</a:t>
            </a:r>
            <a:r>
              <a:rPr lang="zh-TW" altLang="zh-TW" sz="2000" cap="all" spc="72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</a:rPr>
              <a:t>當中市佔率最高的發行者，達到了</a:t>
            </a:r>
            <a:r>
              <a:rPr lang="en-US" altLang="zh-TW" sz="2000" cap="all" spc="72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</a:rPr>
              <a:t>38.2%</a:t>
            </a:r>
            <a:r>
              <a:rPr lang="zh-TW" altLang="en-US" sz="2000" cap="all" spc="72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</a:rPr>
              <a:t>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ETF 市場的發展"/>
          <p:cNvSpPr txBox="1">
            <a:spLocks noGrp="1"/>
          </p:cNvSpPr>
          <p:nvPr>
            <p:ph type="title" idx="4294967295"/>
          </p:nvPr>
        </p:nvSpPr>
        <p:spPr>
          <a:xfrm>
            <a:off x="433309" y="288925"/>
            <a:ext cx="8197850" cy="588963"/>
          </a:xfrm>
          <a:prstGeom prst="rect">
            <a:avLst/>
          </a:prstGeom>
        </p:spPr>
        <p:txBody>
          <a:bodyPr>
            <a:noAutofit/>
          </a:bodyPr>
          <a:lstStyle>
            <a:lvl1pPr defTabSz="434340">
              <a:defRPr sz="5700" spc="114">
                <a:latin typeface="Yuanti TC Regular"/>
                <a:ea typeface="Yuanti TC Regular"/>
                <a:cs typeface="Yuanti TC Regular"/>
                <a:sym typeface="Yuanti TC Regular"/>
              </a:defRPr>
            </a:lvl1pPr>
          </a:lstStyle>
          <a:p>
            <a:r>
              <a:rPr sz="4000" b="1" dirty="0">
                <a:solidFill>
                  <a:srgbClr val="0000FF"/>
                </a:solidFill>
              </a:rPr>
              <a:t>ETF </a:t>
            </a:r>
            <a:r>
              <a:rPr sz="4000" b="1" dirty="0" err="1">
                <a:solidFill>
                  <a:srgbClr val="0000FF"/>
                </a:solidFill>
              </a:rPr>
              <a:t>市場的發展</a:t>
            </a:r>
            <a:r>
              <a:rPr lang="zh-TW" altLang="en-US" sz="4000" b="1" dirty="0">
                <a:solidFill>
                  <a:srgbClr val="0000FF"/>
                </a:solidFill>
              </a:rPr>
              <a:t>（二）</a:t>
            </a:r>
            <a:endParaRPr sz="4000" b="1" dirty="0">
              <a:solidFill>
                <a:srgbClr val="0000FF"/>
              </a:solidFill>
            </a:endParaRPr>
          </a:p>
        </p:txBody>
      </p:sp>
      <p:pic>
        <p:nvPicPr>
          <p:cNvPr id="961" name="螢幕快照 2017-08-31 上午2.08.07.png" descr="螢幕快照 2017-08-31 上午2.08.0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0098" y="3148522"/>
            <a:ext cx="3143252" cy="1531407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sp>
        <p:nvSpPr>
          <p:cNvPr id="8" name="文字方塊 7"/>
          <p:cNvSpPr txBox="1">
            <a:spLocks noChangeAspect="1"/>
          </p:cNvSpPr>
          <p:nvPr/>
        </p:nvSpPr>
        <p:spPr>
          <a:xfrm>
            <a:off x="399414" y="1126032"/>
            <a:ext cx="4048761" cy="19272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1881" tIns="31881" rIns="31881" bIns="31881" numCol="1" spcCol="23910" rtlCol="0" anchor="t">
            <a:noAutofit/>
          </a:bodyPr>
          <a:lstStyle/>
          <a:p>
            <a:pPr algn="l"/>
            <a:r>
              <a:rPr lang="en-US" altLang="zh-TW" sz="1800" cap="all" spc="72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2003</a:t>
            </a:r>
            <a:r>
              <a:rPr lang="zh-TW" altLang="en-US" sz="1800" cap="all" spc="72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年台灣第一檔</a:t>
            </a:r>
            <a:r>
              <a:rPr lang="en-US" altLang="zh-TW" sz="1800" cap="all" spc="72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ETF</a:t>
            </a:r>
            <a:r>
              <a:rPr lang="zh-TW" altLang="zh-TW" sz="1800" dirty="0">
                <a:solidFill>
                  <a:srgbClr val="000000"/>
                </a:solidFill>
              </a:rPr>
              <a:t>寶來台灣卓越</a:t>
            </a:r>
            <a:r>
              <a:rPr lang="en-US" altLang="zh-TW" sz="1800" dirty="0">
                <a:solidFill>
                  <a:srgbClr val="000000"/>
                </a:solidFill>
              </a:rPr>
              <a:t>50</a:t>
            </a:r>
            <a:r>
              <a:rPr lang="zh-TW" altLang="zh-TW" sz="1800" dirty="0">
                <a:solidFill>
                  <a:srgbClr val="000000"/>
                </a:solidFill>
              </a:rPr>
              <a:t>基金</a:t>
            </a:r>
            <a:r>
              <a:rPr lang="zh-TW" altLang="en-US" sz="1800" dirty="0">
                <a:solidFill>
                  <a:srgbClr val="000000"/>
                </a:solidFill>
              </a:rPr>
              <a:t>掛牌；截至</a:t>
            </a:r>
            <a:r>
              <a:rPr lang="en-US" altLang="zh-TW" sz="1800" dirty="0">
                <a:solidFill>
                  <a:srgbClr val="000000"/>
                </a:solidFill>
              </a:rPr>
              <a:t>2017</a:t>
            </a:r>
            <a:r>
              <a:rPr lang="zh-TW" altLang="zh-TW" sz="1800" dirty="0">
                <a:solidFill>
                  <a:srgbClr val="000000"/>
                </a:solidFill>
              </a:rPr>
              <a:t>年的</a:t>
            </a:r>
            <a:r>
              <a:rPr lang="en-US" altLang="zh-TW" sz="1800" dirty="0">
                <a:solidFill>
                  <a:srgbClr val="000000"/>
                </a:solidFill>
              </a:rPr>
              <a:t>7</a:t>
            </a:r>
            <a:r>
              <a:rPr lang="zh-TW" altLang="zh-TW" sz="1800" dirty="0">
                <a:solidFill>
                  <a:srgbClr val="000000"/>
                </a:solidFill>
              </a:rPr>
              <a:t>月，</a:t>
            </a:r>
            <a:r>
              <a:rPr lang="zh-TW" altLang="en-US" sz="1800" dirty="0">
                <a:solidFill>
                  <a:srgbClr val="000000"/>
                </a:solidFill>
              </a:rPr>
              <a:t>具有</a:t>
            </a:r>
            <a:r>
              <a:rPr lang="zh-TW" altLang="zh-TW" sz="1800" dirty="0">
                <a:solidFill>
                  <a:srgbClr val="000000"/>
                </a:solidFill>
              </a:rPr>
              <a:t>台股</a:t>
            </a:r>
            <a:r>
              <a:rPr lang="en-US" altLang="zh-TW" sz="1800" dirty="0">
                <a:solidFill>
                  <a:srgbClr val="000000"/>
                </a:solidFill>
              </a:rPr>
              <a:t>ETF 15</a:t>
            </a:r>
            <a:r>
              <a:rPr lang="zh-TW" altLang="zh-TW" sz="1800" dirty="0">
                <a:solidFill>
                  <a:srgbClr val="000000"/>
                </a:solidFill>
              </a:rPr>
              <a:t>檔、海外指數</a:t>
            </a:r>
            <a:r>
              <a:rPr lang="en-US" altLang="zh-TW" sz="1800" dirty="0">
                <a:solidFill>
                  <a:srgbClr val="000000"/>
                </a:solidFill>
              </a:rPr>
              <a:t>ETF 20</a:t>
            </a:r>
            <a:r>
              <a:rPr lang="zh-TW" altLang="zh-TW" sz="1800" dirty="0">
                <a:solidFill>
                  <a:srgbClr val="000000"/>
                </a:solidFill>
              </a:rPr>
              <a:t>檔、槓桿反向</a:t>
            </a:r>
            <a:r>
              <a:rPr lang="en-US" altLang="zh-TW" sz="1800" dirty="0">
                <a:solidFill>
                  <a:srgbClr val="000000"/>
                </a:solidFill>
              </a:rPr>
              <a:t>ETF 30</a:t>
            </a:r>
            <a:r>
              <a:rPr lang="zh-TW" altLang="zh-TW" sz="1800" dirty="0">
                <a:solidFill>
                  <a:srgbClr val="000000"/>
                </a:solidFill>
              </a:rPr>
              <a:t>檔、商品</a:t>
            </a:r>
            <a:r>
              <a:rPr lang="en-US" altLang="zh-TW" sz="1800" dirty="0">
                <a:solidFill>
                  <a:srgbClr val="000000"/>
                </a:solidFill>
              </a:rPr>
              <a:t>ETF 6</a:t>
            </a:r>
            <a:r>
              <a:rPr lang="zh-TW" altLang="zh-TW" sz="1800" dirty="0">
                <a:solidFill>
                  <a:srgbClr val="000000"/>
                </a:solidFill>
              </a:rPr>
              <a:t>檔、債券</a:t>
            </a:r>
            <a:r>
              <a:rPr lang="en-US" altLang="zh-TW" sz="1800" dirty="0">
                <a:solidFill>
                  <a:srgbClr val="000000"/>
                </a:solidFill>
              </a:rPr>
              <a:t>ETF 6</a:t>
            </a:r>
            <a:r>
              <a:rPr lang="zh-TW" altLang="zh-TW" sz="1800" dirty="0">
                <a:solidFill>
                  <a:srgbClr val="000000"/>
                </a:solidFill>
              </a:rPr>
              <a:t>檔、貨幣</a:t>
            </a:r>
            <a:r>
              <a:rPr lang="en-US" altLang="zh-TW" sz="1800" dirty="0">
                <a:solidFill>
                  <a:srgbClr val="000000"/>
                </a:solidFill>
              </a:rPr>
              <a:t>ETF 3</a:t>
            </a:r>
            <a:r>
              <a:rPr lang="zh-TW" altLang="zh-TW" sz="1800" dirty="0">
                <a:solidFill>
                  <a:srgbClr val="000000"/>
                </a:solidFill>
              </a:rPr>
              <a:t>檔、</a:t>
            </a:r>
            <a:r>
              <a:rPr lang="en-US" altLang="zh-TW" sz="1800" dirty="0">
                <a:solidFill>
                  <a:srgbClr val="000000"/>
                </a:solidFill>
              </a:rPr>
              <a:t>VIX ETF 1</a:t>
            </a:r>
            <a:r>
              <a:rPr lang="zh-TW" altLang="zh-TW" sz="1800" dirty="0">
                <a:solidFill>
                  <a:srgbClr val="000000"/>
                </a:solidFill>
              </a:rPr>
              <a:t>檔，資產規模達</a:t>
            </a:r>
            <a:r>
              <a:rPr lang="en-US" altLang="zh-TW" sz="1800" dirty="0">
                <a:solidFill>
                  <a:srgbClr val="000000"/>
                </a:solidFill>
              </a:rPr>
              <a:t>2870</a:t>
            </a:r>
            <a:r>
              <a:rPr lang="zh-TW" altLang="zh-TW" sz="1800" dirty="0">
                <a:solidFill>
                  <a:srgbClr val="000000"/>
                </a:solidFill>
              </a:rPr>
              <a:t>億新台幣，日均成交值</a:t>
            </a:r>
            <a:r>
              <a:rPr lang="en-US" altLang="zh-TW" sz="1800" dirty="0">
                <a:solidFill>
                  <a:srgbClr val="000000"/>
                </a:solidFill>
              </a:rPr>
              <a:t>46</a:t>
            </a:r>
            <a:r>
              <a:rPr lang="zh-TW" altLang="zh-TW" sz="1800" dirty="0">
                <a:solidFill>
                  <a:srgbClr val="000000"/>
                </a:solidFill>
              </a:rPr>
              <a:t>億新台幣。</a:t>
            </a:r>
            <a:endParaRPr lang="en-US" altLang="zh-TW" sz="1800" dirty="0">
              <a:solidFill>
                <a:srgbClr val="00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638675" y="1126032"/>
            <a:ext cx="43053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TW" sz="1800" dirty="0">
                <a:solidFill>
                  <a:srgbClr val="000000"/>
                </a:solidFill>
              </a:rPr>
              <a:t>ETF</a:t>
            </a:r>
            <a:r>
              <a:rPr lang="zh-TW" altLang="zh-TW" sz="1800" dirty="0">
                <a:solidFill>
                  <a:srgbClr val="000000"/>
                </a:solidFill>
              </a:rPr>
              <a:t>在中國被翻譯為交易型開放式指數基金，中國第一檔</a:t>
            </a:r>
            <a:r>
              <a:rPr lang="en-US" altLang="zh-TW" sz="1800" dirty="0">
                <a:solidFill>
                  <a:srgbClr val="000000"/>
                </a:solidFill>
              </a:rPr>
              <a:t>ETF</a:t>
            </a:r>
            <a:r>
              <a:rPr lang="zh-TW" altLang="zh-TW" sz="1800" dirty="0">
                <a:solidFill>
                  <a:srgbClr val="000000"/>
                </a:solidFill>
              </a:rPr>
              <a:t>是上証</a:t>
            </a:r>
            <a:r>
              <a:rPr lang="en-US" altLang="zh-TW" sz="1800" dirty="0">
                <a:solidFill>
                  <a:srgbClr val="000000"/>
                </a:solidFill>
              </a:rPr>
              <a:t>50 ETF</a:t>
            </a:r>
            <a:r>
              <a:rPr lang="zh-TW" altLang="zh-TW" sz="1800" dirty="0">
                <a:solidFill>
                  <a:srgbClr val="000000"/>
                </a:solidFill>
              </a:rPr>
              <a:t>，由上海證券交易所將上証</a:t>
            </a:r>
            <a:r>
              <a:rPr lang="en-US" altLang="zh-TW" sz="1800" dirty="0">
                <a:solidFill>
                  <a:srgbClr val="000000"/>
                </a:solidFill>
              </a:rPr>
              <a:t>50</a:t>
            </a:r>
            <a:r>
              <a:rPr lang="zh-TW" altLang="zh-TW" sz="1800" dirty="0">
                <a:solidFill>
                  <a:srgbClr val="000000"/>
                </a:solidFill>
              </a:rPr>
              <a:t>指數授權給</a:t>
            </a:r>
            <a:r>
              <a:rPr lang="zh-TW" altLang="en-US" sz="1800" dirty="0">
                <a:solidFill>
                  <a:srgbClr val="000000"/>
                </a:solidFill>
              </a:rPr>
              <a:t>目前中國最大的資產管理公司</a:t>
            </a:r>
            <a:r>
              <a:rPr lang="zh-TW" altLang="zh-TW" sz="1800" dirty="0">
                <a:solidFill>
                  <a:srgbClr val="000000"/>
                </a:solidFill>
              </a:rPr>
              <a:t>華夏基金使用。</a:t>
            </a:r>
            <a:endParaRPr lang="en-US" altLang="zh-TW" sz="1800" dirty="0">
              <a:solidFill>
                <a:srgbClr val="000000"/>
              </a:solidFill>
            </a:endParaRPr>
          </a:p>
          <a:p>
            <a:pPr algn="l"/>
            <a:endParaRPr lang="en-US" altLang="zh-TW" sz="1200" dirty="0">
              <a:solidFill>
                <a:srgbClr val="000000"/>
              </a:solidFill>
            </a:endParaRPr>
          </a:p>
          <a:p>
            <a:pPr algn="l"/>
            <a:r>
              <a:rPr lang="zh-TW" altLang="zh-TW" sz="1800" dirty="0">
                <a:solidFill>
                  <a:srgbClr val="000000"/>
                </a:solidFill>
              </a:rPr>
              <a:t>最新資料顯示，</a:t>
            </a:r>
            <a:r>
              <a:rPr lang="zh-TW" altLang="en-US" sz="1800" dirty="0">
                <a:solidFill>
                  <a:srgbClr val="000000"/>
                </a:solidFill>
              </a:rPr>
              <a:t>中國</a:t>
            </a:r>
            <a:r>
              <a:rPr lang="en-US" altLang="zh-TW" sz="1800" dirty="0">
                <a:solidFill>
                  <a:srgbClr val="000000"/>
                </a:solidFill>
              </a:rPr>
              <a:t>ETF</a:t>
            </a:r>
            <a:r>
              <a:rPr lang="zh-TW" altLang="zh-TW" sz="1800" dirty="0">
                <a:solidFill>
                  <a:srgbClr val="000000"/>
                </a:solidFill>
              </a:rPr>
              <a:t>市價總值約莫在</a:t>
            </a:r>
            <a:r>
              <a:rPr lang="en-US" altLang="zh-TW" sz="1800" dirty="0">
                <a:solidFill>
                  <a:srgbClr val="000000"/>
                </a:solidFill>
              </a:rPr>
              <a:t>1700</a:t>
            </a:r>
            <a:r>
              <a:rPr lang="zh-TW" altLang="zh-TW" sz="1800" dirty="0">
                <a:solidFill>
                  <a:srgbClr val="000000"/>
                </a:solidFill>
              </a:rPr>
              <a:t>億元人民幣，在</a:t>
            </a:r>
            <a:r>
              <a:rPr lang="en-US" altLang="zh-TW" sz="1800" dirty="0">
                <a:solidFill>
                  <a:srgbClr val="000000"/>
                </a:solidFill>
              </a:rPr>
              <a:t>2017</a:t>
            </a:r>
            <a:r>
              <a:rPr lang="zh-TW" altLang="zh-TW" sz="1800" dirty="0">
                <a:solidFill>
                  <a:srgbClr val="000000"/>
                </a:solidFill>
              </a:rPr>
              <a:t>年中，單日最低成交總額是</a:t>
            </a:r>
            <a:r>
              <a:rPr lang="en-US" altLang="zh-TW" sz="1800" dirty="0">
                <a:solidFill>
                  <a:srgbClr val="000000"/>
                </a:solidFill>
              </a:rPr>
              <a:t>15.37</a:t>
            </a:r>
            <a:r>
              <a:rPr lang="zh-TW" altLang="zh-TW" sz="1800" dirty="0">
                <a:solidFill>
                  <a:srgbClr val="000000"/>
                </a:solidFill>
              </a:rPr>
              <a:t>億元人民幣，最高更是達到了</a:t>
            </a:r>
            <a:r>
              <a:rPr lang="en-US" altLang="zh-TW" sz="1800" dirty="0">
                <a:solidFill>
                  <a:srgbClr val="000000"/>
                </a:solidFill>
              </a:rPr>
              <a:t>61.57</a:t>
            </a:r>
            <a:r>
              <a:rPr lang="zh-TW" altLang="zh-TW" sz="1800" dirty="0">
                <a:solidFill>
                  <a:srgbClr val="000000"/>
                </a:solidFill>
              </a:rPr>
              <a:t>億元人民幣。中國的</a:t>
            </a:r>
            <a:r>
              <a:rPr lang="en-US" altLang="zh-TW" sz="1800" dirty="0">
                <a:solidFill>
                  <a:srgbClr val="000000"/>
                </a:solidFill>
              </a:rPr>
              <a:t>ETF</a:t>
            </a:r>
            <a:r>
              <a:rPr lang="zh-TW" altLang="zh-TW" sz="1800" dirty="0">
                <a:solidFill>
                  <a:srgbClr val="000000"/>
                </a:solidFill>
              </a:rPr>
              <a:t>市場一直在穩定的成長</a:t>
            </a:r>
            <a:r>
              <a:rPr lang="zh-TW" altLang="en-US" sz="1800" dirty="0">
                <a:solidFill>
                  <a:srgbClr val="000000"/>
                </a:solidFill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5638825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Motivation"/>
          <p:cNvSpPr txBox="1">
            <a:spLocks noGrp="1"/>
          </p:cNvSpPr>
          <p:nvPr>
            <p:ph type="title" idx="4294967295"/>
          </p:nvPr>
        </p:nvSpPr>
        <p:spPr>
          <a:xfrm>
            <a:off x="352425" y="752475"/>
            <a:ext cx="8197850" cy="2162175"/>
          </a:xfrm>
          <a:prstGeom prst="rect">
            <a:avLst/>
          </a:prstGeom>
          <a:blipFill>
            <a:blip r:embed="rId2"/>
          </a:blipFill>
        </p:spPr>
        <p:txBody>
          <a:bodyPr anchor="b">
            <a:noAutofit/>
          </a:bodyPr>
          <a:lstStyle>
            <a:lvl1pPr algn="l">
              <a:defRPr sz="8000" spc="159"/>
            </a:lvl1pPr>
          </a:lstStyle>
          <a:p>
            <a:pPr>
              <a:spcBef>
                <a:spcPts val="1200"/>
              </a:spcBef>
              <a:defRPr sz="3500" spc="70">
                <a:solidFill>
                  <a:srgbClr val="000000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rPr lang="zh-TW" altLang="en-US" sz="6000" dirty="0">
                <a:solidFill>
                  <a:srgbClr val="FFFFFF"/>
                </a:solidFill>
                <a:latin typeface="Yuanti TC Regular"/>
                <a:ea typeface="Yuanti TC Regular"/>
                <a:cs typeface="Yuanti TC Regular"/>
              </a:rPr>
              <a:t>金融科技觀點：</a:t>
            </a:r>
            <a:br>
              <a:rPr lang="en-US" altLang="zh-TW" sz="6000" dirty="0">
                <a:solidFill>
                  <a:srgbClr val="FFFFFF"/>
                </a:solidFill>
                <a:latin typeface="Yuanti TC Regular"/>
                <a:ea typeface="Yuanti TC Regular"/>
                <a:cs typeface="Yuanti TC Regular"/>
              </a:rPr>
            </a:br>
            <a:r>
              <a:rPr lang="zh-TW" altLang="en-US" sz="6000" dirty="0">
                <a:solidFill>
                  <a:srgbClr val="FFFFFF"/>
                </a:solidFill>
                <a:latin typeface="Yuanti TC Regular"/>
                <a:ea typeface="Yuanti TC Regular"/>
                <a:cs typeface="Yuanti TC Regular"/>
              </a:rPr>
              <a:t>投資管理下的創新趨勢</a:t>
            </a:r>
          </a:p>
        </p:txBody>
      </p:sp>
      <p:sp>
        <p:nvSpPr>
          <p:cNvPr id="3" name="矩形 2"/>
          <p:cNvSpPr/>
          <p:nvPr/>
        </p:nvSpPr>
        <p:spPr>
          <a:xfrm>
            <a:off x="352425" y="3043565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 sz="3500" spc="70">
                <a:solidFill>
                  <a:srgbClr val="000000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rPr lang="zh-TW" altLang="en-US" sz="24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</a:rPr>
              <a:t>回顧金融科技</a:t>
            </a:r>
            <a:endParaRPr lang="en-US" altLang="zh-TW" sz="2400" dirty="0">
              <a:solidFill>
                <a:srgbClr val="000000"/>
              </a:solidFill>
              <a:latin typeface="Yuanti TC Regular"/>
              <a:ea typeface="Yuanti TC Regular"/>
              <a:cs typeface="Yuanti TC Regular"/>
            </a:endParaRPr>
          </a:p>
          <a:p>
            <a:pPr algn="l">
              <a:defRPr sz="3500" spc="70">
                <a:solidFill>
                  <a:srgbClr val="000000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rPr lang="zh-TW" altLang="en-US" sz="24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</a:rPr>
              <a:t>初探機器人理專</a:t>
            </a:r>
            <a:endParaRPr lang="en-US" altLang="zh-TW" sz="2400" dirty="0">
              <a:solidFill>
                <a:srgbClr val="000000"/>
              </a:solidFill>
              <a:latin typeface="Yuanti TC Regular"/>
              <a:ea typeface="Yuanti TC Regular"/>
              <a:cs typeface="Yuanti TC Regular"/>
            </a:endParaRPr>
          </a:p>
          <a:p>
            <a:pPr algn="l">
              <a:defRPr sz="3500" spc="70">
                <a:solidFill>
                  <a:srgbClr val="000000"/>
                </a:solidFill>
                <a:latin typeface="Heiti TC Light"/>
                <a:ea typeface="Heiti TC Light"/>
                <a:cs typeface="Heiti TC Light"/>
                <a:sym typeface="Heiti TC Light"/>
              </a:defRPr>
            </a:pPr>
            <a:r>
              <a:rPr lang="zh-TW" altLang="en-US" sz="24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</a:rPr>
              <a:t>體驗機器人理專</a:t>
            </a:r>
          </a:p>
        </p:txBody>
      </p:sp>
    </p:spTree>
    <p:extLst>
      <p:ext uri="{BB962C8B-B14F-4D97-AF65-F5344CB8AC3E}">
        <p14:creationId xmlns:p14="http://schemas.microsoft.com/office/powerpoint/2010/main" val="579889360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標的資產選擇（二）"/>
          <p:cNvSpPr txBox="1">
            <a:spLocks noGrp="1"/>
          </p:cNvSpPr>
          <p:nvPr>
            <p:ph type="title" idx="4294967295"/>
          </p:nvPr>
        </p:nvSpPr>
        <p:spPr>
          <a:xfrm>
            <a:off x="515690" y="322687"/>
            <a:ext cx="8197453" cy="72208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>
                <a:solidFill>
                  <a:srgbClr val="5B5854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lvl1pPr>
          </a:lstStyle>
          <a:p>
            <a:r>
              <a:rPr lang="en-US" sz="4400" b="1" dirty="0">
                <a:solidFill>
                  <a:srgbClr val="0000FF"/>
                </a:solidFill>
              </a:rPr>
              <a:t>ETF</a:t>
            </a:r>
            <a:r>
              <a:rPr lang="zh-TW" altLang="en-US" sz="4400" b="1" dirty="0">
                <a:solidFill>
                  <a:srgbClr val="0000FF"/>
                </a:solidFill>
              </a:rPr>
              <a:t>產品的分類</a:t>
            </a:r>
            <a:endParaRPr sz="4400" b="1" dirty="0">
              <a:solidFill>
                <a:srgbClr val="0000FF"/>
              </a:solidFill>
            </a:endParaRPr>
          </a:p>
        </p:txBody>
      </p:sp>
      <p:sp>
        <p:nvSpPr>
          <p:cNvPr id="949" name="ETF 評分 - etf.com, etfdb.com 衡量ETF的標準…"/>
          <p:cNvSpPr txBox="1">
            <a:spLocks noGrp="1"/>
          </p:cNvSpPr>
          <p:nvPr>
            <p:ph type="body" sz="half" idx="4294967295"/>
          </p:nvPr>
        </p:nvSpPr>
        <p:spPr>
          <a:xfrm>
            <a:off x="104776" y="1076325"/>
            <a:ext cx="8972550" cy="370917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87440" indent="-387440">
              <a:spcBef>
                <a:spcPts val="600"/>
              </a:spcBef>
              <a:defRPr sz="4000">
                <a:solidFill>
                  <a:srgbClr val="0000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lang="zh-TW" altLang="en-US" sz="2800" dirty="0">
                <a:solidFill>
                  <a:srgbClr val="000000"/>
                </a:solidFill>
              </a:rPr>
              <a:t>種類：</a:t>
            </a:r>
            <a:r>
              <a:rPr lang="zh-TW" altLang="en-US" sz="2800" dirty="0">
                <a:solidFill>
                  <a:srgbClr val="FF0000"/>
                </a:solidFill>
              </a:rPr>
              <a:t>一般型</a:t>
            </a:r>
            <a:r>
              <a:rPr lang="zh-TW" altLang="en-US" sz="2800" dirty="0">
                <a:solidFill>
                  <a:srgbClr val="000000"/>
                </a:solidFill>
              </a:rPr>
              <a:t>（商品、匯率、股票與債券）</a:t>
            </a:r>
            <a:endParaRPr lang="en-US" altLang="zh-TW" sz="2800" dirty="0"/>
          </a:p>
          <a:p>
            <a:pPr marL="0" indent="0">
              <a:spcBef>
                <a:spcPts val="600"/>
              </a:spcBef>
              <a:buNone/>
              <a:defRPr sz="4000">
                <a:solidFill>
                  <a:srgbClr val="0000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lang="en-US" altLang="zh-TW" sz="2800" dirty="0"/>
              <a:t>				   </a:t>
            </a:r>
            <a:r>
              <a:rPr lang="zh-TW" altLang="en-US" sz="2800" dirty="0">
                <a:solidFill>
                  <a:srgbClr val="FF0000"/>
                </a:solidFill>
              </a:rPr>
              <a:t>槓反型</a:t>
            </a:r>
            <a:r>
              <a:rPr lang="zh-TW" altLang="en-US" sz="2800" dirty="0">
                <a:solidFill>
                  <a:srgbClr val="000000"/>
                </a:solidFill>
              </a:rPr>
              <a:t>（槓桿型與反向型，期貨）</a:t>
            </a:r>
            <a:endParaRPr lang="en-US" altLang="zh-TW" sz="2800" dirty="0">
              <a:solidFill>
                <a:srgbClr val="000000"/>
              </a:solidFill>
            </a:endParaRPr>
          </a:p>
          <a:p>
            <a:pPr marL="0" indent="0">
              <a:spcBef>
                <a:spcPts val="600"/>
              </a:spcBef>
              <a:buNone/>
              <a:defRPr sz="4000">
                <a:solidFill>
                  <a:srgbClr val="0000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endParaRPr lang="en-US" altLang="zh-TW" sz="1200" dirty="0">
              <a:solidFill>
                <a:srgbClr val="000000"/>
              </a:solidFill>
            </a:endParaRPr>
          </a:p>
          <a:p>
            <a:pPr marL="387440" indent="-387440">
              <a:spcBef>
                <a:spcPts val="600"/>
              </a:spcBef>
              <a:defRPr sz="4000">
                <a:solidFill>
                  <a:srgbClr val="0000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lang="zh-TW" altLang="en-US" sz="2800" dirty="0">
                <a:solidFill>
                  <a:srgbClr val="000000"/>
                </a:solidFill>
              </a:rPr>
              <a:t>性質：</a:t>
            </a:r>
            <a:r>
              <a:rPr lang="zh-TW" altLang="en-US" sz="2800" dirty="0"/>
              <a:t>成長型</a:t>
            </a:r>
            <a:r>
              <a:rPr lang="zh-TW" altLang="en-US" sz="2800" dirty="0">
                <a:solidFill>
                  <a:srgbClr val="000000"/>
                </a:solidFill>
              </a:rPr>
              <a:t>	</a:t>
            </a:r>
            <a:r>
              <a:rPr lang="zh-TW" altLang="en-US" sz="2800" dirty="0"/>
              <a:t>	  </a:t>
            </a:r>
            <a:endParaRPr lang="en-US" altLang="zh-TW" sz="2800" dirty="0"/>
          </a:p>
          <a:p>
            <a:pPr marL="478212" lvl="2" indent="0">
              <a:spcBef>
                <a:spcPts val="600"/>
              </a:spcBef>
              <a:buNone/>
              <a:defRPr sz="4000">
                <a:solidFill>
                  <a:srgbClr val="0000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lang="en-US" altLang="zh-TW" sz="2800" dirty="0"/>
              <a:t>				</a:t>
            </a:r>
            <a:r>
              <a:rPr lang="zh-TW" altLang="en-US" sz="2800" dirty="0"/>
              <a:t>價值型</a:t>
            </a:r>
            <a:endParaRPr lang="en-US" altLang="zh-TW" sz="2800" dirty="0"/>
          </a:p>
          <a:p>
            <a:pPr marL="239105" lvl="1" indent="0">
              <a:spcBef>
                <a:spcPts val="600"/>
              </a:spcBef>
              <a:buNone/>
              <a:defRPr sz="4000">
                <a:solidFill>
                  <a:srgbClr val="0000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lang="en-US" altLang="zh-TW" sz="2800" dirty="0"/>
              <a:t>					</a:t>
            </a:r>
            <a:r>
              <a:rPr lang="zh-TW" altLang="en-US" sz="2800" dirty="0"/>
              <a:t>動能型</a:t>
            </a:r>
            <a:endParaRPr lang="zh-TW" altLang="en-US" sz="2800" dirty="0">
              <a:solidFill>
                <a:srgbClr val="000000"/>
              </a:solidFill>
              <a:latin typeface="Yuanti TC Regular"/>
              <a:ea typeface="Yuanti TC Regular"/>
              <a:cs typeface="Yuanti T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39242495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的資產選擇（二）"/>
          <p:cNvSpPr txBox="1">
            <a:spLocks/>
          </p:cNvSpPr>
          <p:nvPr/>
        </p:nvSpPr>
        <p:spPr>
          <a:xfrm>
            <a:off x="515690" y="322687"/>
            <a:ext cx="8197453" cy="722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1881" tIns="31881" rIns="31881" bIns="31881">
            <a:noAutofit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79" baseline="0">
                <a:ln>
                  <a:noFill/>
                </a:ln>
                <a:solidFill>
                  <a:srgbClr val="5B5854"/>
                </a:solidFill>
                <a:uFillTx/>
                <a:latin typeface="Yuanti TC Regular"/>
                <a:ea typeface="Yuanti TC Regular"/>
                <a:cs typeface="Yuanti TC Regular"/>
                <a:sym typeface="Yuanti TC Regular"/>
              </a:defRPr>
            </a:lvl1pPr>
            <a:lvl2pPr marL="0" marR="0" indent="22860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all" spc="79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2pPr>
            <a:lvl3pPr marL="0" marR="0" indent="45720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all" spc="79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3pPr>
            <a:lvl4pPr marL="0" marR="0" indent="68580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all" spc="79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4pPr>
            <a:lvl5pPr marL="0" marR="0" indent="91440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all" spc="79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5pPr>
            <a:lvl6pPr marL="0" marR="0" indent="114300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all" spc="79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6pPr>
            <a:lvl7pPr marL="0" marR="0" indent="137160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all" spc="79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7pPr>
            <a:lvl8pPr marL="0" marR="0" indent="160020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all" spc="79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8pPr>
            <a:lvl9pPr marL="0" marR="0" indent="182880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all" spc="79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9pPr>
          </a:lstStyle>
          <a:p>
            <a:pPr hangingPunct="1"/>
            <a:r>
              <a:rPr lang="zh-TW" altLang="en-US" sz="4400" b="1" dirty="0">
                <a:solidFill>
                  <a:srgbClr val="0000FF"/>
                </a:solidFill>
              </a:rPr>
              <a:t>一般型</a:t>
            </a:r>
            <a:r>
              <a:rPr lang="en-US" altLang="zh-TW" sz="4400" b="1" dirty="0">
                <a:solidFill>
                  <a:srgbClr val="0000FF"/>
                </a:solidFill>
              </a:rPr>
              <a:t>ETF(</a:t>
            </a:r>
            <a:r>
              <a:rPr lang="zh-TW" altLang="en-US" sz="4400" b="1" dirty="0">
                <a:solidFill>
                  <a:srgbClr val="0000FF"/>
                </a:solidFill>
              </a:rPr>
              <a:t>一</a:t>
            </a:r>
            <a:r>
              <a:rPr lang="en-US" altLang="zh-TW" sz="4400" b="1" dirty="0">
                <a:solidFill>
                  <a:srgbClr val="0000FF"/>
                </a:solidFill>
              </a:rPr>
              <a:t>)</a:t>
            </a:r>
            <a:endParaRPr lang="zh-TW" altLang="en-US" sz="4400" b="1" dirty="0">
              <a:solidFill>
                <a:srgbClr val="0000FF"/>
              </a:solidFill>
            </a:endParaRPr>
          </a:p>
        </p:txBody>
      </p:sp>
      <p:sp>
        <p:nvSpPr>
          <p:cNvPr id="5" name="ETF 評分 - etf.com, etfdb.com 衡量ETF的標準…"/>
          <p:cNvSpPr txBox="1">
            <a:spLocks/>
          </p:cNvSpPr>
          <p:nvPr/>
        </p:nvSpPr>
        <p:spPr>
          <a:xfrm>
            <a:off x="92573" y="1239863"/>
            <a:ext cx="8727578" cy="3545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1881" tIns="31881" rIns="31881" bIns="31881">
            <a:noAutofit/>
          </a:bodyPr>
          <a:lstStyle>
            <a:lvl1pPr marL="381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1pPr>
            <a:lvl2pPr marL="762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2pPr>
            <a:lvl3pPr marL="1143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3pPr>
            <a:lvl4pPr marL="1524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4pPr>
            <a:lvl5pPr marL="1905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5pPr>
            <a:lvl6pPr marL="2286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6pPr>
            <a:lvl7pPr marL="2667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7pPr>
            <a:lvl8pPr marL="3048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8pPr>
            <a:lvl9pPr marL="3429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9pPr>
          </a:lstStyle>
          <a:p>
            <a:pPr lvl="1">
              <a:spcBef>
                <a:spcPts val="753"/>
              </a:spcBef>
              <a:buFont typeface="Wingdings" panose="05000000000000000000" pitchFamily="2" charset="2"/>
              <a:buChar char="ü"/>
              <a:defRPr sz="4000">
                <a:solidFill>
                  <a:srgbClr val="0000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lang="zh-TW" altLang="zh-TW" sz="2600" dirty="0">
                <a:solidFill>
                  <a:srgbClr val="FF0000"/>
                </a:solidFill>
                <a:sym typeface="Yuanti TC Regular"/>
              </a:rPr>
              <a:t>商品型</a:t>
            </a:r>
            <a:r>
              <a:rPr lang="de-DE" altLang="zh-TW" sz="2600" dirty="0">
                <a:solidFill>
                  <a:srgbClr val="FF0000"/>
                </a:solidFill>
                <a:sym typeface="Yuanti TC Regular"/>
              </a:rPr>
              <a:t>ETF</a:t>
            </a:r>
            <a:r>
              <a:rPr lang="zh-TW" altLang="en-US" sz="2600" dirty="0">
                <a:solidFill>
                  <a:srgbClr val="000000"/>
                </a:solidFill>
                <a:sym typeface="Yuanti TC Regular"/>
              </a:rPr>
              <a:t>：追蹤標的為原物料</a:t>
            </a:r>
            <a:r>
              <a:rPr lang="zh-TW" altLang="en-US" sz="2600" dirty="0">
                <a:solidFill>
                  <a:srgbClr val="0000FF"/>
                </a:solidFill>
                <a:sym typeface="Yuanti TC Regular"/>
              </a:rPr>
              <a:t>指數</a:t>
            </a:r>
            <a:r>
              <a:rPr lang="zh-TW" altLang="en-US" sz="2600" dirty="0">
                <a:solidFill>
                  <a:srgbClr val="000000"/>
                </a:solidFill>
                <a:sym typeface="Yuanti TC Regular"/>
              </a:rPr>
              <a:t>。</a:t>
            </a:r>
            <a:r>
              <a:rPr lang="de-DE" altLang="zh-TW" sz="26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DBA</a:t>
            </a:r>
            <a:r>
              <a:rPr lang="zh-TW" altLang="en-US" sz="26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，</a:t>
            </a:r>
            <a:r>
              <a:rPr lang="zh-TW" altLang="zh-TW" sz="26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投資標的為農產品，追蹤</a:t>
            </a:r>
            <a:r>
              <a:rPr lang="en-US" altLang="zh-TW" sz="26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DBIQ Diversified Agriculture Index Excess Return</a:t>
            </a:r>
            <a:r>
              <a:rPr lang="zh-TW" altLang="zh-TW" sz="26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的績效表現。</a:t>
            </a:r>
            <a:endParaRPr lang="en-US" altLang="zh-TW" sz="2600" dirty="0">
              <a:solidFill>
                <a:srgbClr val="000000"/>
              </a:solidFill>
              <a:latin typeface="Yuanti TC Regular"/>
              <a:ea typeface="Yuanti TC Regular"/>
              <a:cs typeface="Yuanti TC Regular"/>
              <a:sym typeface="Yuanti TC Regular"/>
            </a:endParaRPr>
          </a:p>
          <a:p>
            <a:pPr lvl="1">
              <a:spcBef>
                <a:spcPts val="753"/>
              </a:spcBef>
              <a:buFont typeface="Wingdings" panose="05000000000000000000" pitchFamily="2" charset="2"/>
              <a:buChar char="ü"/>
              <a:defRPr sz="4000">
                <a:solidFill>
                  <a:srgbClr val="0000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lang="zh-TW" altLang="zh-TW" sz="2600" dirty="0">
                <a:solidFill>
                  <a:srgbClr val="FF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匯率型</a:t>
            </a:r>
            <a:r>
              <a:rPr lang="de-DE" altLang="zh-TW" sz="2600" dirty="0">
                <a:solidFill>
                  <a:srgbClr val="FF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ETF</a:t>
            </a:r>
            <a:r>
              <a:rPr lang="zh-TW" altLang="en-US" sz="26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：</a:t>
            </a:r>
            <a:r>
              <a:rPr lang="zh-TW" altLang="zh-TW" sz="26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追蹤標的</a:t>
            </a:r>
            <a:r>
              <a:rPr lang="zh-TW" altLang="en-US" sz="26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為</a:t>
            </a:r>
            <a:r>
              <a:rPr lang="zh-TW" altLang="zh-TW" sz="26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各國貨幣</a:t>
            </a:r>
            <a:r>
              <a:rPr lang="zh-TW" altLang="en-US" sz="26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。</a:t>
            </a:r>
            <a:r>
              <a:rPr lang="de-DE" altLang="zh-TW" sz="26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JYN</a:t>
            </a:r>
            <a:r>
              <a:rPr lang="zh-TW" altLang="zh-TW" sz="26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，追求日圓與美元外匯即期利率績效的</a:t>
            </a:r>
            <a:r>
              <a:rPr lang="de-DE" altLang="zh-TW" sz="26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ETF</a:t>
            </a:r>
            <a:r>
              <a:rPr lang="zh-TW" altLang="zh-TW" sz="26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，當日圓相對於美元升值，價值就會上升，</a:t>
            </a:r>
            <a:r>
              <a:rPr lang="zh-TW" altLang="en-US" sz="26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反之</a:t>
            </a:r>
            <a:r>
              <a:rPr lang="zh-TW" altLang="zh-TW" sz="26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，價值下降。</a:t>
            </a:r>
            <a:endParaRPr lang="en-US" altLang="zh-TW" sz="2600" dirty="0">
              <a:solidFill>
                <a:srgbClr val="000000"/>
              </a:solidFill>
              <a:latin typeface="Yuanti TC Regular"/>
              <a:ea typeface="Yuanti TC Regular"/>
              <a:cs typeface="Yuanti TC Regular"/>
              <a:sym typeface="Yuanti T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287230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的資產選擇（二）"/>
          <p:cNvSpPr txBox="1">
            <a:spLocks/>
          </p:cNvSpPr>
          <p:nvPr/>
        </p:nvSpPr>
        <p:spPr>
          <a:xfrm>
            <a:off x="515690" y="322687"/>
            <a:ext cx="8197453" cy="722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1881" tIns="31881" rIns="31881" bIns="31881">
            <a:noAutofit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79" baseline="0">
                <a:ln>
                  <a:noFill/>
                </a:ln>
                <a:solidFill>
                  <a:srgbClr val="5B5854"/>
                </a:solidFill>
                <a:uFillTx/>
                <a:latin typeface="Yuanti TC Regular"/>
                <a:ea typeface="Yuanti TC Regular"/>
                <a:cs typeface="Yuanti TC Regular"/>
                <a:sym typeface="Yuanti TC Regular"/>
              </a:defRPr>
            </a:lvl1pPr>
            <a:lvl2pPr marL="0" marR="0" indent="22860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all" spc="79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2pPr>
            <a:lvl3pPr marL="0" marR="0" indent="45720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all" spc="79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3pPr>
            <a:lvl4pPr marL="0" marR="0" indent="68580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all" spc="79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4pPr>
            <a:lvl5pPr marL="0" marR="0" indent="91440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all" spc="79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5pPr>
            <a:lvl6pPr marL="0" marR="0" indent="114300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all" spc="79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6pPr>
            <a:lvl7pPr marL="0" marR="0" indent="137160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all" spc="79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7pPr>
            <a:lvl8pPr marL="0" marR="0" indent="160020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all" spc="79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8pPr>
            <a:lvl9pPr marL="0" marR="0" indent="182880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all" spc="79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9pPr>
          </a:lstStyle>
          <a:p>
            <a:pPr hangingPunct="1"/>
            <a:r>
              <a:rPr lang="zh-TW" altLang="en-US" sz="4400" b="1" dirty="0">
                <a:solidFill>
                  <a:srgbClr val="0000FF"/>
                </a:solidFill>
              </a:rPr>
              <a:t>一般型</a:t>
            </a:r>
            <a:r>
              <a:rPr lang="en-US" altLang="zh-TW" sz="4400" b="1" dirty="0">
                <a:solidFill>
                  <a:srgbClr val="0000FF"/>
                </a:solidFill>
              </a:rPr>
              <a:t>ETF(</a:t>
            </a:r>
            <a:r>
              <a:rPr lang="zh-TW" altLang="en-US" sz="4400" b="1" dirty="0">
                <a:solidFill>
                  <a:srgbClr val="0000FF"/>
                </a:solidFill>
              </a:rPr>
              <a:t>二</a:t>
            </a:r>
            <a:r>
              <a:rPr lang="en-US" altLang="zh-TW" sz="4400" b="1" dirty="0">
                <a:solidFill>
                  <a:srgbClr val="0000FF"/>
                </a:solidFill>
              </a:rPr>
              <a:t>)</a:t>
            </a:r>
            <a:endParaRPr lang="zh-TW" altLang="en-US" sz="4400" b="1" dirty="0">
              <a:solidFill>
                <a:srgbClr val="0000FF"/>
              </a:solidFill>
            </a:endParaRPr>
          </a:p>
        </p:txBody>
      </p:sp>
      <p:sp>
        <p:nvSpPr>
          <p:cNvPr id="5" name="ETF 評分 - etf.com, etfdb.com 衡量ETF的標準…"/>
          <p:cNvSpPr txBox="1">
            <a:spLocks/>
          </p:cNvSpPr>
          <p:nvPr/>
        </p:nvSpPr>
        <p:spPr>
          <a:xfrm>
            <a:off x="84824" y="1192728"/>
            <a:ext cx="8727578" cy="3763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1881" tIns="31881" rIns="31881" bIns="31881">
            <a:noAutofit/>
          </a:bodyPr>
          <a:lstStyle>
            <a:lvl1pPr marL="381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1pPr>
            <a:lvl2pPr marL="762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2pPr>
            <a:lvl3pPr marL="1143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3pPr>
            <a:lvl4pPr marL="1524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4pPr>
            <a:lvl5pPr marL="1905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5pPr>
            <a:lvl6pPr marL="2286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6pPr>
            <a:lvl7pPr marL="2667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7pPr>
            <a:lvl8pPr marL="3048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8pPr>
            <a:lvl9pPr marL="3429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9pPr>
          </a:lstStyle>
          <a:p>
            <a:pPr lvl="1">
              <a:spcBef>
                <a:spcPts val="753"/>
              </a:spcBef>
              <a:buFont typeface="Wingdings" panose="05000000000000000000" pitchFamily="2" charset="2"/>
              <a:buChar char="ü"/>
              <a:defRPr sz="4000">
                <a:solidFill>
                  <a:srgbClr val="0000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lang="zh-TW" altLang="en-US" sz="2500" dirty="0">
                <a:solidFill>
                  <a:srgbClr val="FF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股票型</a:t>
            </a:r>
            <a:r>
              <a:rPr lang="en-US" altLang="zh-TW" sz="2500" dirty="0">
                <a:solidFill>
                  <a:srgbClr val="FF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ETF</a:t>
            </a:r>
            <a:r>
              <a:rPr lang="zh-TW" altLang="en-US" sz="25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：</a:t>
            </a:r>
            <a:r>
              <a:rPr lang="zh-TW" altLang="zh-TW" sz="25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追蹤標的</a:t>
            </a:r>
            <a:r>
              <a:rPr lang="zh-TW" altLang="en-US" sz="25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為</a:t>
            </a:r>
            <a:r>
              <a:rPr lang="zh-TW" altLang="zh-TW" sz="25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股票</a:t>
            </a:r>
            <a:r>
              <a:rPr lang="zh-TW" altLang="en-US" sz="2500" dirty="0">
                <a:solidFill>
                  <a:srgbClr val="0000FF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指數</a:t>
            </a:r>
            <a:r>
              <a:rPr lang="zh-TW" altLang="en-US" sz="25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。</a:t>
            </a:r>
            <a:r>
              <a:rPr lang="de-DE" altLang="zh-TW" sz="25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VOO</a:t>
            </a:r>
            <a:r>
              <a:rPr lang="zh-TW" altLang="zh-TW" sz="25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，追蹤標的是</a:t>
            </a:r>
            <a:r>
              <a:rPr lang="de-DE" altLang="zh-TW" sz="25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S&amp;P 500</a:t>
            </a:r>
            <a:r>
              <a:rPr lang="zh-TW" altLang="zh-TW" sz="25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，是記錄美國</a:t>
            </a:r>
            <a:r>
              <a:rPr lang="de-DE" altLang="zh-TW" sz="25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500</a:t>
            </a:r>
            <a:r>
              <a:rPr lang="zh-TW" altLang="zh-TW" sz="25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家上市公司的股票指數</a:t>
            </a:r>
            <a:r>
              <a:rPr lang="zh-TW" altLang="en-US" sz="25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。</a:t>
            </a:r>
            <a:endParaRPr lang="en-US" altLang="zh-TW" sz="2500" dirty="0">
              <a:solidFill>
                <a:srgbClr val="000000"/>
              </a:solidFill>
              <a:latin typeface="Yuanti TC Regular"/>
              <a:ea typeface="Yuanti TC Regular"/>
              <a:cs typeface="Yuanti TC Regular"/>
              <a:sym typeface="Yuanti TC Regular"/>
            </a:endParaRPr>
          </a:p>
          <a:p>
            <a:pPr lvl="1">
              <a:spcBef>
                <a:spcPts val="753"/>
              </a:spcBef>
              <a:buFont typeface="Wingdings" panose="05000000000000000000" pitchFamily="2" charset="2"/>
              <a:buChar char="ü"/>
              <a:defRPr sz="4000">
                <a:solidFill>
                  <a:srgbClr val="0000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lang="ja-JP" altLang="zh-TW" sz="2500" dirty="0">
                <a:solidFill>
                  <a:srgbClr val="FF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債券型</a:t>
            </a:r>
            <a:r>
              <a:rPr lang="de-DE" altLang="zh-TW" sz="2500" dirty="0">
                <a:solidFill>
                  <a:srgbClr val="FF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ETF</a:t>
            </a:r>
            <a:r>
              <a:rPr lang="zh-TW" altLang="en-US" sz="25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：追蹤標的為債券</a:t>
            </a:r>
            <a:r>
              <a:rPr lang="zh-TW" altLang="en-US" sz="2500" dirty="0">
                <a:solidFill>
                  <a:srgbClr val="0000FF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指數</a:t>
            </a:r>
            <a:r>
              <a:rPr lang="zh-TW" altLang="en-US" sz="25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。</a:t>
            </a:r>
            <a:r>
              <a:rPr lang="zh-TW" altLang="zh-TW" sz="25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債券型的</a:t>
            </a:r>
            <a:r>
              <a:rPr lang="de-DE" altLang="zh-TW" sz="25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ETF</a:t>
            </a:r>
            <a:r>
              <a:rPr lang="zh-TW" altLang="zh-TW" sz="25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風險較股票型的</a:t>
            </a:r>
            <a:r>
              <a:rPr lang="de-DE" altLang="zh-TW" sz="25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ETF</a:t>
            </a:r>
            <a:r>
              <a:rPr lang="zh-TW" altLang="zh-TW" sz="25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來得低，但是獲利也會較低。</a:t>
            </a:r>
            <a:r>
              <a:rPr lang="da-DK" altLang="zh-TW" sz="25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BIV</a:t>
            </a:r>
            <a:r>
              <a:rPr lang="zh-TW" altLang="zh-TW" sz="25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追蹤</a:t>
            </a:r>
            <a:r>
              <a:rPr lang="en-US" altLang="zh-TW" sz="25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Barclays U.S. 5</a:t>
            </a:r>
            <a:r>
              <a:rPr lang="de-DE" altLang="zh-TW" sz="25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–</a:t>
            </a:r>
            <a:r>
              <a:rPr lang="en-US" altLang="zh-TW" sz="25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10 Year Government/Credit Float Adjusted Index</a:t>
            </a:r>
            <a:r>
              <a:rPr lang="zh-TW" altLang="zh-TW" sz="25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，包含的債券以中長期為主</a:t>
            </a:r>
            <a:r>
              <a:rPr lang="de-DE" altLang="zh-TW" sz="25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,</a:t>
            </a:r>
            <a:r>
              <a:rPr lang="zh-TW" altLang="zh-TW" sz="25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主要為美國公債、投資級的公司債、以及美元計價的國際債券，並且到期年限在</a:t>
            </a:r>
            <a:r>
              <a:rPr lang="en-US" altLang="zh-TW" sz="25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5~10</a:t>
            </a:r>
            <a:r>
              <a:rPr lang="zh-TW" altLang="zh-TW" sz="25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年之間</a:t>
            </a:r>
            <a:r>
              <a:rPr lang="zh-TW" altLang="en-US" sz="25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。</a:t>
            </a:r>
            <a:endParaRPr lang="en-US" altLang="zh-TW" sz="2500" dirty="0">
              <a:solidFill>
                <a:srgbClr val="000000"/>
              </a:solidFill>
              <a:latin typeface="Yuanti TC Regular"/>
              <a:ea typeface="Yuanti TC Regular"/>
              <a:cs typeface="Yuanti TC Regular"/>
              <a:sym typeface="Yuanti T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5180654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的資產選擇（二）"/>
          <p:cNvSpPr txBox="1">
            <a:spLocks/>
          </p:cNvSpPr>
          <p:nvPr/>
        </p:nvSpPr>
        <p:spPr>
          <a:xfrm>
            <a:off x="515690" y="322687"/>
            <a:ext cx="8197453" cy="722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1881" tIns="31881" rIns="31881" bIns="31881">
            <a:noAutofit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79" baseline="0">
                <a:ln>
                  <a:noFill/>
                </a:ln>
                <a:solidFill>
                  <a:srgbClr val="5B5854"/>
                </a:solidFill>
                <a:uFillTx/>
                <a:latin typeface="Yuanti TC Regular"/>
                <a:ea typeface="Yuanti TC Regular"/>
                <a:cs typeface="Yuanti TC Regular"/>
                <a:sym typeface="Yuanti TC Regular"/>
              </a:defRPr>
            </a:lvl1pPr>
            <a:lvl2pPr marL="0" marR="0" indent="22860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all" spc="79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2pPr>
            <a:lvl3pPr marL="0" marR="0" indent="45720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all" spc="79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3pPr>
            <a:lvl4pPr marL="0" marR="0" indent="68580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all" spc="79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4pPr>
            <a:lvl5pPr marL="0" marR="0" indent="91440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all" spc="79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5pPr>
            <a:lvl6pPr marL="0" marR="0" indent="114300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all" spc="79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6pPr>
            <a:lvl7pPr marL="0" marR="0" indent="137160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all" spc="79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7pPr>
            <a:lvl8pPr marL="0" marR="0" indent="160020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all" spc="79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8pPr>
            <a:lvl9pPr marL="0" marR="0" indent="182880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all" spc="79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9pPr>
          </a:lstStyle>
          <a:p>
            <a:pPr hangingPunct="1"/>
            <a:r>
              <a:rPr lang="zh-TW" altLang="en-US" sz="4400" b="1" dirty="0">
                <a:solidFill>
                  <a:srgbClr val="0000FF"/>
                </a:solidFill>
              </a:rPr>
              <a:t>槓反型</a:t>
            </a:r>
            <a:r>
              <a:rPr lang="en-US" altLang="zh-TW" sz="4400" b="1" dirty="0">
                <a:solidFill>
                  <a:srgbClr val="0000FF"/>
                </a:solidFill>
              </a:rPr>
              <a:t>ETF</a:t>
            </a:r>
            <a:endParaRPr lang="zh-TW" altLang="en-US" sz="4400" b="1" dirty="0">
              <a:solidFill>
                <a:srgbClr val="0000FF"/>
              </a:solidFill>
            </a:endParaRPr>
          </a:p>
        </p:txBody>
      </p:sp>
      <p:sp>
        <p:nvSpPr>
          <p:cNvPr id="5" name="ETF 評分 - etf.com, etfdb.com 衡量ETF的標準…"/>
          <p:cNvSpPr txBox="1">
            <a:spLocks/>
          </p:cNvSpPr>
          <p:nvPr/>
        </p:nvSpPr>
        <p:spPr>
          <a:xfrm>
            <a:off x="397372" y="1022247"/>
            <a:ext cx="8410873" cy="2378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1881" tIns="31881" rIns="31881" bIns="31881">
            <a:normAutofit/>
          </a:bodyPr>
          <a:lstStyle>
            <a:lvl1pPr marL="381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1pPr>
            <a:lvl2pPr marL="762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2pPr>
            <a:lvl3pPr marL="1143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3pPr>
            <a:lvl4pPr marL="1524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4pPr>
            <a:lvl5pPr marL="1905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5pPr>
            <a:lvl6pPr marL="2286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6pPr>
            <a:lvl7pPr marL="2667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7pPr>
            <a:lvl8pPr marL="3048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8pPr>
            <a:lvl9pPr marL="3429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9pPr>
          </a:lstStyle>
          <a:p>
            <a:pPr marL="387440" lvl="1" indent="-387440" hangingPunct="1">
              <a:spcBef>
                <a:spcPts val="753"/>
              </a:spcBef>
              <a:defRPr sz="4000">
                <a:solidFill>
                  <a:srgbClr val="0000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lang="zh-TW" altLang="en-US" sz="23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槓反型：</a:t>
            </a:r>
            <a:endParaRPr lang="en-US" altLang="zh-TW" sz="2300" dirty="0">
              <a:solidFill>
                <a:srgbClr val="000000"/>
              </a:solidFill>
              <a:latin typeface="Yuanti TC Regular"/>
              <a:ea typeface="Yuanti TC Regular"/>
              <a:cs typeface="Yuanti TC Regular"/>
              <a:sym typeface="Yuanti TC Regular"/>
            </a:endParaRPr>
          </a:p>
          <a:p>
            <a:pPr marL="626546" lvl="2" indent="-387440" hangingPunct="1">
              <a:spcBef>
                <a:spcPts val="600"/>
              </a:spcBef>
              <a:buFont typeface="Wingdings" panose="05000000000000000000" pitchFamily="2" charset="2"/>
              <a:buChar char="ü"/>
              <a:defRPr sz="4000">
                <a:solidFill>
                  <a:srgbClr val="0000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lang="zh-TW" altLang="en-US" sz="18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槓桿型：</a:t>
            </a:r>
            <a:r>
              <a:rPr lang="zh-TW" altLang="zh-TW" sz="18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追蹤標的指數</a:t>
            </a:r>
            <a:r>
              <a:rPr lang="zh-TW" altLang="en-US" sz="18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，收益（損失）為</a:t>
            </a:r>
            <a:r>
              <a:rPr lang="zh-TW" altLang="en-US" sz="1800" dirty="0">
                <a:solidFill>
                  <a:srgbClr val="FF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正</a:t>
            </a:r>
            <a:r>
              <a:rPr lang="zh-TW" altLang="en-US" sz="18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向倍數，指數</a:t>
            </a:r>
            <a:r>
              <a:rPr lang="zh-TW" altLang="en-US" sz="1800" dirty="0">
                <a:solidFill>
                  <a:srgbClr val="FF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上漲</a:t>
            </a:r>
            <a:r>
              <a:rPr lang="en-US" altLang="zh-TW" sz="18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1%</a:t>
            </a:r>
            <a:r>
              <a:rPr lang="zh-TW" altLang="en-US" sz="18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，</a:t>
            </a:r>
            <a:r>
              <a:rPr lang="en-US" altLang="zh-TW" sz="18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		     		    ETF</a:t>
            </a:r>
            <a:r>
              <a:rPr lang="zh-TW" altLang="en-US" sz="1800" dirty="0">
                <a:solidFill>
                  <a:srgbClr val="FF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上漲</a:t>
            </a:r>
            <a:r>
              <a:rPr lang="zh-TW" altLang="en-US" sz="18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 </a:t>
            </a:r>
            <a:r>
              <a:rPr lang="zh-TW" altLang="en-US" sz="1800" dirty="0">
                <a:solidFill>
                  <a:srgbClr val="FF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倍數</a:t>
            </a:r>
            <a:r>
              <a:rPr lang="en-US" altLang="zh-TW" sz="1800" dirty="0">
                <a:solidFill>
                  <a:srgbClr val="FF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%</a:t>
            </a:r>
            <a:r>
              <a:rPr lang="zh-TW" altLang="en-US" sz="18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，反之亦然。</a:t>
            </a:r>
            <a:endParaRPr lang="en-US" altLang="zh-TW" sz="1800" dirty="0">
              <a:solidFill>
                <a:srgbClr val="000000"/>
              </a:solidFill>
              <a:latin typeface="Yuanti TC Regular"/>
              <a:ea typeface="Yuanti TC Regular"/>
              <a:cs typeface="Yuanti TC Regular"/>
              <a:sym typeface="Yuanti TC Regular"/>
            </a:endParaRPr>
          </a:p>
          <a:p>
            <a:pPr marL="1382106" lvl="5" indent="0" hangingPunct="1">
              <a:spcBef>
                <a:spcPts val="600"/>
              </a:spcBef>
              <a:buNone/>
              <a:defRPr sz="4000">
                <a:solidFill>
                  <a:srgbClr val="0000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lang="en-US" altLang="zh-TW" sz="18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    Ex. </a:t>
            </a:r>
            <a:r>
              <a:rPr lang="it-IT" altLang="zh-TW" sz="18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Helvetica Neue"/>
              </a:rPr>
              <a:t>SSO</a:t>
            </a:r>
            <a:r>
              <a:rPr lang="zh-CN" altLang="zh-TW" sz="18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Helvetica Neue"/>
              </a:rPr>
              <a:t>，追求</a:t>
            </a:r>
            <a:r>
              <a:rPr lang="de-DE" altLang="zh-TW" sz="18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Helvetica Neue"/>
              </a:rPr>
              <a:t>S&amp;P 500 Index</a:t>
            </a:r>
            <a:r>
              <a:rPr lang="zh-TW" altLang="zh-TW" sz="18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Helvetica Neue"/>
              </a:rPr>
              <a:t>每日的兩倍績效</a:t>
            </a:r>
            <a:endParaRPr lang="en-US" altLang="zh-TW" sz="1800" dirty="0">
              <a:solidFill>
                <a:srgbClr val="000000"/>
              </a:solidFill>
              <a:latin typeface="Yuanti TC Regular"/>
              <a:ea typeface="Yuanti TC Regular"/>
              <a:cs typeface="Yuanti TC Regular"/>
              <a:sym typeface="Yuanti TC Regular"/>
            </a:endParaRPr>
          </a:p>
          <a:p>
            <a:pPr marL="626546" lvl="2" indent="-387440" hangingPunct="1">
              <a:spcBef>
                <a:spcPts val="600"/>
              </a:spcBef>
              <a:buFont typeface="Wingdings" panose="05000000000000000000" pitchFamily="2" charset="2"/>
              <a:buChar char="ü"/>
              <a:defRPr sz="4000">
                <a:solidFill>
                  <a:srgbClr val="0000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lang="zh-TW" altLang="en-US" sz="18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反向型：</a:t>
            </a:r>
            <a:r>
              <a:rPr lang="zh-TW" altLang="zh-TW" sz="18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追蹤標的指數</a:t>
            </a:r>
            <a:r>
              <a:rPr lang="zh-TW" altLang="en-US" sz="18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，收益（損失）為</a:t>
            </a:r>
            <a:r>
              <a:rPr lang="zh-TW" altLang="en-US" sz="1800" dirty="0">
                <a:solidFill>
                  <a:srgbClr val="FF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負</a:t>
            </a:r>
            <a:r>
              <a:rPr lang="zh-TW" altLang="en-US" sz="18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向倍數，指數</a:t>
            </a:r>
            <a:r>
              <a:rPr lang="zh-TW" altLang="en-US" sz="1800" dirty="0">
                <a:solidFill>
                  <a:srgbClr val="FF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上漲</a:t>
            </a:r>
            <a:r>
              <a:rPr lang="en-US" altLang="zh-TW" sz="18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1%</a:t>
            </a:r>
            <a:r>
              <a:rPr lang="zh-TW" altLang="en-US" sz="18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，</a:t>
            </a:r>
            <a:r>
              <a:rPr lang="en-US" altLang="zh-TW" sz="18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		     		    ETF</a:t>
            </a:r>
            <a:r>
              <a:rPr lang="zh-TW" altLang="en-US" sz="1800" dirty="0">
                <a:solidFill>
                  <a:srgbClr val="FF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下跌倍數</a:t>
            </a:r>
            <a:r>
              <a:rPr lang="en-US" altLang="zh-TW" sz="1800" dirty="0">
                <a:solidFill>
                  <a:srgbClr val="FF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%</a:t>
            </a:r>
            <a:r>
              <a:rPr lang="zh-TW" altLang="en-US" sz="18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，反之亦然。</a:t>
            </a:r>
            <a:endParaRPr lang="en-US" altLang="zh-TW" sz="1800" dirty="0">
              <a:solidFill>
                <a:srgbClr val="000000"/>
              </a:solidFill>
              <a:latin typeface="Yuanti TC Regular"/>
              <a:ea typeface="Yuanti TC Regular"/>
              <a:cs typeface="Yuanti TC Regular"/>
              <a:sym typeface="Yuanti TC Regular"/>
            </a:endParaRPr>
          </a:p>
          <a:p>
            <a:pPr marL="1001106" lvl="4" indent="0" hangingPunct="1">
              <a:spcBef>
                <a:spcPts val="600"/>
              </a:spcBef>
              <a:buNone/>
              <a:defRPr sz="4000">
                <a:solidFill>
                  <a:srgbClr val="0000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lang="en-US" altLang="zh-TW" sz="18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          Ex. </a:t>
            </a:r>
            <a:r>
              <a:rPr lang="de-DE" altLang="zh-TW" sz="18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Helvetica Neue"/>
              </a:rPr>
              <a:t>SH</a:t>
            </a:r>
            <a:r>
              <a:rPr lang="zh-TW" altLang="zh-TW" sz="18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Helvetica Neue"/>
              </a:rPr>
              <a:t>，其投資績效與</a:t>
            </a:r>
            <a:r>
              <a:rPr lang="de-DE" altLang="zh-TW" sz="18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Helvetica Neue"/>
              </a:rPr>
              <a:t>S&amp;P 500 Index</a:t>
            </a:r>
            <a:r>
              <a:rPr lang="zh-TW" altLang="zh-TW" sz="18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Helvetica Neue"/>
              </a:rPr>
              <a:t>的日績效相反。</a:t>
            </a:r>
            <a:endParaRPr lang="en-US" altLang="zh-TW" sz="2000" dirty="0">
              <a:solidFill>
                <a:srgbClr val="FF0000"/>
              </a:solidFill>
              <a:latin typeface="Yuanti TC Regular"/>
              <a:ea typeface="Yuanti TC Regular"/>
              <a:cs typeface="Yuanti TC Regular"/>
              <a:sym typeface="Yuanti TC Regular"/>
            </a:endParaRPr>
          </a:p>
          <a:p>
            <a:pPr marL="387440" indent="-387440" hangingPunct="1">
              <a:spcBef>
                <a:spcPts val="753"/>
              </a:spcBef>
              <a:defRPr sz="4000">
                <a:solidFill>
                  <a:srgbClr val="0000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endParaRPr lang="en-US" altLang="zh-TW" sz="2500" dirty="0">
              <a:solidFill>
                <a:srgbClr val="000000"/>
              </a:solidFill>
              <a:latin typeface="Yuanti TC Regular"/>
              <a:ea typeface="Yuanti TC Regular"/>
              <a:cs typeface="Yuanti TC Regular"/>
              <a:sym typeface="Yuanti TC Regular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148" y="3495675"/>
            <a:ext cx="4041769" cy="153352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1259015" y="3934141"/>
            <a:ext cx="250336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defTabSz="457200"/>
            <a:r>
              <a:rPr lang="zh-TW" altLang="en-US" sz="1600" spc="56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</a:rPr>
              <a:t>台灣</a:t>
            </a:r>
            <a:r>
              <a:rPr lang="zh-TW" altLang="zh-TW" sz="1600" spc="56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</a:rPr>
              <a:t>一般型與槓反型</a:t>
            </a:r>
            <a:r>
              <a:rPr lang="en-US" altLang="zh-TW" sz="1600" spc="56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</a:rPr>
              <a:t>ETF</a:t>
            </a:r>
            <a:r>
              <a:rPr lang="zh-TW" altLang="zh-TW" sz="1600" spc="56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</a:rPr>
              <a:t>歷年成交值</a:t>
            </a:r>
            <a:endParaRPr lang="zh-TW" altLang="en-US" sz="1600" spc="56" dirty="0">
              <a:solidFill>
                <a:srgbClr val="000000"/>
              </a:solidFill>
              <a:latin typeface="Yuanti TC Regular"/>
              <a:ea typeface="Yuanti TC Regular"/>
              <a:cs typeface="Yuanti T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757016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標的資產選擇（二）"/>
          <p:cNvSpPr txBox="1">
            <a:spLocks noGrp="1"/>
          </p:cNvSpPr>
          <p:nvPr>
            <p:ph type="title" idx="4294967295"/>
          </p:nvPr>
        </p:nvSpPr>
        <p:spPr>
          <a:xfrm>
            <a:off x="584200" y="188913"/>
            <a:ext cx="8197850" cy="7223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>
                <a:solidFill>
                  <a:srgbClr val="5B5854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lvl1pPr>
          </a:lstStyle>
          <a:p>
            <a:r>
              <a:rPr lang="en-US" sz="4400" b="1" dirty="0">
                <a:solidFill>
                  <a:srgbClr val="0000FF"/>
                </a:solidFill>
              </a:rPr>
              <a:t>ETF</a:t>
            </a:r>
            <a:r>
              <a:rPr lang="zh-TW" altLang="en-US" sz="4400" b="1" dirty="0">
                <a:solidFill>
                  <a:srgbClr val="0000FF"/>
                </a:solidFill>
              </a:rPr>
              <a:t>的性質</a:t>
            </a:r>
            <a:endParaRPr sz="4400" b="1" dirty="0">
              <a:solidFill>
                <a:srgbClr val="0000FF"/>
              </a:solidFill>
            </a:endParaRPr>
          </a:p>
        </p:txBody>
      </p:sp>
      <p:sp>
        <p:nvSpPr>
          <p:cNvPr id="949" name="ETF 評分 - etf.com, etfdb.com 衡量ETF的標準…"/>
          <p:cNvSpPr txBox="1">
            <a:spLocks noGrp="1"/>
          </p:cNvSpPr>
          <p:nvPr>
            <p:ph type="body" sz="half" idx="4294967295"/>
          </p:nvPr>
        </p:nvSpPr>
        <p:spPr>
          <a:xfrm>
            <a:off x="219074" y="1162049"/>
            <a:ext cx="8562976" cy="3622675"/>
          </a:xfrm>
          <a:prstGeom prst="rect">
            <a:avLst/>
          </a:prstGeom>
        </p:spPr>
        <p:txBody>
          <a:bodyPr>
            <a:noAutofit/>
          </a:bodyPr>
          <a:lstStyle/>
          <a:p>
            <a:pPr lvl="1">
              <a:spcBef>
                <a:spcPts val="600"/>
              </a:spcBef>
              <a:buFont typeface="Wingdings" panose="05000000000000000000" pitchFamily="2" charset="2"/>
              <a:buChar char="ü"/>
              <a:defRPr sz="4000">
                <a:solidFill>
                  <a:srgbClr val="0000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lang="zh-TW" altLang="en-US" sz="2200" dirty="0">
                <a:solidFill>
                  <a:srgbClr val="FF0000"/>
                </a:solidFill>
              </a:rPr>
              <a:t>成長型</a:t>
            </a:r>
            <a:r>
              <a:rPr lang="zh-TW" altLang="en-US" sz="2200" dirty="0">
                <a:solidFill>
                  <a:srgbClr val="000000"/>
                </a:solidFill>
              </a:rPr>
              <a:t>：</a:t>
            </a:r>
            <a:r>
              <a:rPr lang="en-US" altLang="zh-TW" sz="2200" dirty="0">
                <a:sym typeface="Yuanti TC Regular"/>
              </a:rPr>
              <a:t>iShares S&amp;P 500 </a:t>
            </a:r>
            <a:r>
              <a:rPr lang="zh-CN" altLang="zh-TW" sz="2200" dirty="0">
                <a:sym typeface="Yuanti TC Regular"/>
              </a:rPr>
              <a:t>成長</a:t>
            </a:r>
            <a:r>
              <a:rPr lang="en-US" altLang="zh-TW" sz="2200" dirty="0">
                <a:sym typeface="Yuanti TC Regular"/>
              </a:rPr>
              <a:t>ETF (IVW)</a:t>
            </a:r>
            <a:r>
              <a:rPr lang="zh-TW" altLang="en-US" sz="2200" dirty="0">
                <a:solidFill>
                  <a:srgbClr val="000000"/>
                </a:solidFill>
                <a:sym typeface="Yuanti TC Regular"/>
              </a:rPr>
              <a:t>，追蹤指數為</a:t>
            </a:r>
            <a:r>
              <a:rPr lang="en-US" altLang="zh-TW" sz="2200" dirty="0">
                <a:solidFill>
                  <a:srgbClr val="000000"/>
                </a:solidFill>
                <a:sym typeface="Yuanti TC Regular"/>
              </a:rPr>
              <a:t>S&amp;P 500 </a:t>
            </a:r>
            <a:r>
              <a:rPr lang="zh-TW" altLang="en-US" sz="2200" dirty="0">
                <a:solidFill>
                  <a:srgbClr val="000000"/>
                </a:solidFill>
                <a:sym typeface="Yuanti TC Regular"/>
              </a:rPr>
              <a:t>成長股指數</a:t>
            </a:r>
            <a:r>
              <a:rPr lang="en-US" altLang="zh-TW" sz="2200" dirty="0">
                <a:solidFill>
                  <a:srgbClr val="000000"/>
                </a:solidFill>
                <a:sym typeface="Yuanti TC Regular"/>
              </a:rPr>
              <a:t>(S&amp;P 500 Growth </a:t>
            </a:r>
            <a:r>
              <a:rPr lang="en-US" altLang="zh-TW" sz="22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Index)</a:t>
            </a:r>
            <a:r>
              <a:rPr lang="zh-TW" altLang="en-US" sz="22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，根據「銷</a:t>
            </a:r>
            <a:r>
              <a:rPr lang="zh-TW" altLang="zh-TW" sz="22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售增長、盈利增長和增長動量</a:t>
            </a:r>
            <a:r>
              <a:rPr lang="zh-TW" altLang="en-US" sz="2200" dirty="0">
                <a:solidFill>
                  <a:srgbClr val="000000"/>
                </a:solidFill>
                <a:latin typeface="新細明體"/>
                <a:ea typeface="新細明體"/>
                <a:cs typeface="Yuanti TC Regular"/>
                <a:sym typeface="Yuanti TC Regular"/>
              </a:rPr>
              <a:t>」於</a:t>
            </a:r>
            <a:r>
              <a:rPr lang="en-US" altLang="zh-TW" sz="2200" dirty="0">
                <a:solidFill>
                  <a:srgbClr val="000000"/>
                </a:solidFill>
                <a:sym typeface="Yuanti TC Regular"/>
              </a:rPr>
              <a:t>S&amp;P 500 </a:t>
            </a:r>
            <a:r>
              <a:rPr lang="zh-TW" altLang="en-US" sz="2200" dirty="0">
                <a:solidFill>
                  <a:srgbClr val="000000"/>
                </a:solidFill>
                <a:sym typeface="Yuanti TC Regular"/>
              </a:rPr>
              <a:t>內挑選股票</a:t>
            </a:r>
            <a:r>
              <a:rPr lang="zh-TW" altLang="en-US" sz="220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。</a:t>
            </a:r>
            <a:r>
              <a:rPr lang="zh-TW" altLang="en-US" sz="2200" dirty="0">
                <a:solidFill>
                  <a:srgbClr val="000000"/>
                </a:solidFill>
              </a:rPr>
              <a:t>	</a:t>
            </a:r>
            <a:endParaRPr lang="en-US" altLang="zh-TW" sz="2200" dirty="0">
              <a:solidFill>
                <a:srgbClr val="000000"/>
              </a:solidFill>
            </a:endParaRP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ü"/>
              <a:defRPr sz="4000">
                <a:solidFill>
                  <a:srgbClr val="0000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lang="zh-TW" altLang="en-US" sz="2200" dirty="0">
                <a:solidFill>
                  <a:srgbClr val="FF0000"/>
                </a:solidFill>
              </a:rPr>
              <a:t>價值型</a:t>
            </a:r>
            <a:r>
              <a:rPr lang="zh-TW" altLang="en-US" sz="2200" dirty="0">
                <a:solidFill>
                  <a:srgbClr val="000000"/>
                </a:solidFill>
              </a:rPr>
              <a:t>：</a:t>
            </a:r>
            <a:r>
              <a:rPr lang="zh-TW" altLang="zh-TW" sz="2200" dirty="0">
                <a:solidFill>
                  <a:srgbClr val="000000"/>
                </a:solidFill>
                <a:sym typeface="Yuanti TC Regular"/>
              </a:rPr>
              <a:t>一般投資那些產品會被每天使用的公司</a:t>
            </a:r>
            <a:r>
              <a:rPr lang="zh-TW" altLang="en-US" sz="2200" dirty="0">
                <a:solidFill>
                  <a:srgbClr val="000000"/>
                </a:solidFill>
                <a:sym typeface="Yuanti TC Regular"/>
              </a:rPr>
              <a:t>、</a:t>
            </a:r>
            <a:r>
              <a:rPr lang="zh-TW" altLang="zh-TW" sz="2200" dirty="0">
                <a:solidFill>
                  <a:srgbClr val="000000"/>
                </a:solidFill>
                <a:sym typeface="Yuanti TC Regular"/>
              </a:rPr>
              <a:t>傳統的價值</a:t>
            </a:r>
            <a:r>
              <a:rPr lang="zh-TW" altLang="en-US" sz="2200" dirty="0">
                <a:solidFill>
                  <a:srgbClr val="000000"/>
                </a:solidFill>
                <a:sym typeface="Yuanti TC Regular"/>
              </a:rPr>
              <a:t>型</a:t>
            </a:r>
            <a:r>
              <a:rPr lang="zh-TW" altLang="zh-TW" sz="2200" dirty="0">
                <a:solidFill>
                  <a:srgbClr val="000000"/>
                </a:solidFill>
                <a:sym typeface="Yuanti TC Regular"/>
              </a:rPr>
              <a:t>股票</a:t>
            </a:r>
            <a:r>
              <a:rPr lang="zh-TW" altLang="en-US" sz="2200" dirty="0">
                <a:solidFill>
                  <a:srgbClr val="000000"/>
                </a:solidFill>
                <a:sym typeface="Yuanti TC Regular"/>
              </a:rPr>
              <a:t>，</a:t>
            </a:r>
            <a:r>
              <a:rPr lang="zh-TW" altLang="zh-TW" sz="2200" dirty="0">
                <a:solidFill>
                  <a:srgbClr val="000000"/>
                </a:solidFill>
                <a:sym typeface="Yuanti TC Regular"/>
              </a:rPr>
              <a:t>例如</a:t>
            </a:r>
            <a:r>
              <a:rPr lang="en-US" altLang="zh-TW" sz="2200" dirty="0">
                <a:solidFill>
                  <a:srgbClr val="000000"/>
                </a:solidFill>
                <a:sym typeface="Yuanti TC Regular"/>
              </a:rPr>
              <a:t>AT&amp;T</a:t>
            </a:r>
            <a:r>
              <a:rPr lang="zh-TW" altLang="zh-TW" sz="2200" dirty="0">
                <a:solidFill>
                  <a:srgbClr val="000000"/>
                </a:solidFill>
                <a:sym typeface="Yuanti TC Regular"/>
              </a:rPr>
              <a:t>、寶潔、通用電氣和可口可樂等。這些公司採取保守的長期成長策略，並且擁有相對較低的波動率。</a:t>
            </a:r>
            <a:r>
              <a:rPr lang="zh-TW" altLang="en-US" sz="2200" dirty="0">
                <a:solidFill>
                  <a:srgbClr val="000000"/>
                </a:solidFill>
              </a:rPr>
              <a:t>	</a:t>
            </a:r>
            <a:r>
              <a:rPr lang="zh-TW" altLang="en-US" sz="2200" dirty="0"/>
              <a:t>		  </a:t>
            </a:r>
            <a:endParaRPr lang="en-US" altLang="zh-TW" sz="2200" dirty="0"/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ü"/>
              <a:defRPr sz="4000">
                <a:solidFill>
                  <a:srgbClr val="0000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lang="zh-TW" altLang="en-US" sz="2200" dirty="0">
                <a:solidFill>
                  <a:srgbClr val="FF0000"/>
                </a:solidFill>
              </a:rPr>
              <a:t>動能型</a:t>
            </a:r>
            <a:r>
              <a:rPr lang="zh-TW" altLang="en-US" sz="2200" dirty="0">
                <a:solidFill>
                  <a:srgbClr val="000000"/>
                </a:solidFill>
              </a:rPr>
              <a:t>：</a:t>
            </a:r>
            <a:r>
              <a:rPr lang="en-US" altLang="zh-TW" sz="2200" dirty="0">
                <a:sym typeface="Yuanti TC Regular"/>
              </a:rPr>
              <a:t>iShares Edge MSCI USA </a:t>
            </a:r>
            <a:r>
              <a:rPr lang="zh-CN" altLang="zh-TW" sz="2200" dirty="0">
                <a:sym typeface="Yuanti TC Regular"/>
              </a:rPr>
              <a:t>動量</a:t>
            </a:r>
            <a:r>
              <a:rPr lang="en-US" altLang="zh-TW" sz="2200" dirty="0">
                <a:sym typeface="Yuanti TC Regular"/>
              </a:rPr>
              <a:t>ETF(MTUM)</a:t>
            </a:r>
            <a:r>
              <a:rPr lang="zh-TW" altLang="en-US" sz="2200" dirty="0">
                <a:sym typeface="Yuanti TC Regular"/>
              </a:rPr>
              <a:t>，</a:t>
            </a:r>
            <a:r>
              <a:rPr lang="zh-TW" altLang="zh-TW" sz="2200" dirty="0">
                <a:solidFill>
                  <a:srgbClr val="000000"/>
                </a:solidFill>
                <a:sym typeface="Yuanti TC Regular"/>
              </a:rPr>
              <a:t>追蹤</a:t>
            </a:r>
            <a:r>
              <a:rPr lang="en-US" altLang="zh-TW" sz="2200" dirty="0">
                <a:solidFill>
                  <a:srgbClr val="000000"/>
                </a:solidFill>
                <a:sym typeface="Yuanti TC Regular"/>
              </a:rPr>
              <a:t>MSCI</a:t>
            </a:r>
            <a:r>
              <a:rPr lang="zh-TW" altLang="zh-TW" sz="2200" dirty="0">
                <a:solidFill>
                  <a:srgbClr val="000000"/>
                </a:solidFill>
                <a:sym typeface="Yuanti TC Regular"/>
              </a:rPr>
              <a:t>美國動量指數</a:t>
            </a:r>
            <a:r>
              <a:rPr lang="en-US" altLang="zh-TW" sz="2200" dirty="0">
                <a:solidFill>
                  <a:srgbClr val="000000"/>
                </a:solidFill>
                <a:sym typeface="Yuanti TC Regular"/>
              </a:rPr>
              <a:t>(MSCI USA Momentum Index)</a:t>
            </a:r>
            <a:r>
              <a:rPr lang="zh-TW" altLang="zh-TW" sz="2200" dirty="0">
                <a:solidFill>
                  <a:srgbClr val="000000"/>
                </a:solidFill>
                <a:sym typeface="Yuanti TC Regular"/>
              </a:rPr>
              <a:t>，尋找價格穩定上漲的股票</a:t>
            </a:r>
            <a:r>
              <a:rPr lang="zh-TW" altLang="en-US" sz="2200" dirty="0">
                <a:solidFill>
                  <a:srgbClr val="000000"/>
                </a:solidFill>
                <a:sym typeface="Yuanti TC Regular"/>
              </a:rPr>
              <a:t>，</a:t>
            </a:r>
            <a:r>
              <a:rPr lang="zh-TW" altLang="zh-TW" sz="2200" dirty="0">
                <a:solidFill>
                  <a:srgbClr val="000000"/>
                </a:solidFill>
                <a:sym typeface="Yuanti TC Regular"/>
              </a:rPr>
              <a:t>根據</a:t>
            </a:r>
            <a:r>
              <a:rPr lang="en-US" altLang="zh-TW" sz="2200" dirty="0">
                <a:solidFill>
                  <a:srgbClr val="000000"/>
                </a:solidFill>
                <a:sym typeface="Yuanti TC Regular"/>
              </a:rPr>
              <a:t>6</a:t>
            </a:r>
            <a:r>
              <a:rPr lang="zh-TW" altLang="zh-TW" sz="2200" dirty="0">
                <a:solidFill>
                  <a:srgbClr val="000000"/>
                </a:solidFill>
                <a:sym typeface="Yuanti TC Regular"/>
              </a:rPr>
              <a:t>個月和</a:t>
            </a:r>
            <a:r>
              <a:rPr lang="en-US" altLang="zh-TW" sz="2200" dirty="0">
                <a:solidFill>
                  <a:srgbClr val="000000"/>
                </a:solidFill>
                <a:sym typeface="Yuanti TC Regular"/>
              </a:rPr>
              <a:t>12</a:t>
            </a:r>
            <a:r>
              <a:rPr lang="zh-TW" altLang="zh-TW" sz="2200" dirty="0">
                <a:solidFill>
                  <a:srgbClr val="000000"/>
                </a:solidFill>
                <a:sym typeface="Yuanti TC Regular"/>
              </a:rPr>
              <a:t>個月期的價格升值和過去</a:t>
            </a:r>
            <a:r>
              <a:rPr lang="en-US" altLang="zh-TW" sz="2200" dirty="0">
                <a:solidFill>
                  <a:srgbClr val="000000"/>
                </a:solidFill>
                <a:sym typeface="Yuanti TC Regular"/>
              </a:rPr>
              <a:t>3</a:t>
            </a:r>
            <a:r>
              <a:rPr lang="zh-TW" altLang="zh-TW" sz="2200" dirty="0">
                <a:solidFill>
                  <a:srgbClr val="000000"/>
                </a:solidFill>
                <a:sym typeface="Yuanti TC Regular"/>
              </a:rPr>
              <a:t>年的低波動性，選擇並加權。</a:t>
            </a:r>
            <a:endParaRPr lang="en-US" altLang="zh-TW" sz="2200" dirty="0">
              <a:solidFill>
                <a:srgbClr val="000000"/>
              </a:solidFill>
            </a:endParaRPr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982BA651-0F72-46F8-9B31-C1E2D61FF59E}"/>
              </a:ext>
            </a:extLst>
          </p:cNvPr>
          <p:cNvSpPr/>
          <p:nvPr/>
        </p:nvSpPr>
        <p:spPr>
          <a:xfrm>
            <a:off x="8886825" y="4886325"/>
            <a:ext cx="192883" cy="190500"/>
          </a:xfrm>
          <a:prstGeom prst="triangle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600" b="0" i="0" u="none" strike="noStrike" cap="all" spc="32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5104859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5400" dirty="0">
                <a:solidFill>
                  <a:srgbClr val="0432FF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會賺錢就是好的</a:t>
            </a:r>
            <a:r>
              <a:rPr lang="en-US" altLang="zh-TW" sz="5400" dirty="0">
                <a:solidFill>
                  <a:srgbClr val="0432FF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ETF?</a:t>
            </a:r>
            <a:br>
              <a:rPr lang="en-US" altLang="zh-TW" sz="5400" dirty="0">
                <a:solidFill>
                  <a:srgbClr val="0432FF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</a:br>
            <a:r>
              <a:rPr lang="zh-TW" altLang="en-US" sz="3100" dirty="0">
                <a:solidFill>
                  <a:srgbClr val="0432FF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案例：</a:t>
            </a:r>
            <a:r>
              <a:rPr lang="en-US" altLang="zh-TW" sz="3100" dirty="0">
                <a:solidFill>
                  <a:srgbClr val="0432FF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Tracking Error Analysis by </a:t>
            </a:r>
            <a:r>
              <a:rPr lang="en-US" altLang="zh-TW" sz="3100" dirty="0">
                <a:solidFill>
                  <a:srgbClr val="FF26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Machine Learning</a:t>
            </a:r>
            <a:endParaRPr kumimoji="1" lang="zh-TW" altLang="en-US" sz="31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50" y="1372939"/>
            <a:ext cx="6718300" cy="349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07502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2E2CFA-8405-4876-98F7-C4FE37C6B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VIX (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期貨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) ETF</a:t>
            </a:r>
            <a:b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</a:b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(Volatility Futures ETF)</a:t>
            </a:r>
            <a:endParaRPr lang="zh-TW" altLang="en-US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4A5B247-FF4D-49D4-92B7-F4BAEB621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45295" y="4542668"/>
            <a:ext cx="5853410" cy="258081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altLang="zh-TW" sz="1266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VXX</a:t>
            </a:r>
            <a:r>
              <a:rPr lang="zh-TW" altLang="en-US" sz="1266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、富邦</a:t>
            </a:r>
            <a:r>
              <a:rPr lang="en-US" altLang="zh-TW" sz="1266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VIX</a:t>
            </a:r>
            <a:r>
              <a:rPr lang="zh-TW" altLang="en-US" sz="1266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追蹤誤差表現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950" y="1368358"/>
            <a:ext cx="5626100" cy="307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0437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ETF…"/>
          <p:cNvSpPr txBox="1">
            <a:spLocks noGrp="1"/>
          </p:cNvSpPr>
          <p:nvPr>
            <p:ph type="title" idx="4294967295"/>
          </p:nvPr>
        </p:nvSpPr>
        <p:spPr>
          <a:xfrm>
            <a:off x="495300" y="857250"/>
            <a:ext cx="8197850" cy="2392363"/>
          </a:xfrm>
          <a:prstGeom prst="rect">
            <a:avLst/>
          </a:prstGeom>
          <a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</a:blipFill>
        </p:spPr>
        <p:txBody>
          <a:bodyPr anchor="b">
            <a:noAutofit/>
          </a:bodyPr>
          <a:lstStyle/>
          <a:p>
            <a:pPr algn="l">
              <a:defRPr sz="8000" spc="159"/>
            </a:pPr>
            <a:r>
              <a:rPr sz="6000" dirty="0">
                <a:solidFill>
                  <a:srgbClr val="FFFFFF"/>
                </a:solidFill>
              </a:rPr>
              <a:t>ETF</a:t>
            </a:r>
            <a:r>
              <a:rPr lang="en-US" sz="6000" dirty="0">
                <a:solidFill>
                  <a:srgbClr val="FFFFFF"/>
                </a:solidFill>
              </a:rPr>
              <a:t> </a:t>
            </a:r>
            <a:r>
              <a:rPr lang="zh-TW" altLang="en-US" sz="6000" dirty="0">
                <a:solidFill>
                  <a:srgbClr val="FFFFFF"/>
                </a:solidFill>
              </a:rPr>
              <a:t>簡介</a:t>
            </a:r>
            <a:r>
              <a:rPr lang="en-US" altLang="zh-TW" sz="6000" dirty="0">
                <a:solidFill>
                  <a:srgbClr val="FFFFFF"/>
                </a:solidFill>
              </a:rPr>
              <a:t>–</a:t>
            </a:r>
            <a:br>
              <a:rPr lang="en-US" altLang="zh-TW" sz="6000" dirty="0">
                <a:solidFill>
                  <a:srgbClr val="FFFFFF"/>
                </a:solidFill>
              </a:rPr>
            </a:br>
            <a:r>
              <a:rPr lang="zh-TW" altLang="en-US" sz="6000" dirty="0">
                <a:solidFill>
                  <a:srgbClr val="FFFFFF"/>
                </a:solidFill>
              </a:rPr>
              <a:t>風險評估</a:t>
            </a:r>
            <a:endParaRPr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713281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285876" y="981379"/>
            <a:ext cx="6657974" cy="379095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5B5854"/>
              </a:solidFill>
              <a:effectLst/>
              <a:uFillTx/>
              <a:latin typeface="Avenir Medium"/>
              <a:ea typeface="Avenir Medium"/>
              <a:cs typeface="Avenir Medium"/>
              <a:sym typeface="Avenir Medium"/>
            </a:endParaRPr>
          </a:p>
        </p:txBody>
      </p:sp>
      <p:sp>
        <p:nvSpPr>
          <p:cNvPr id="952" name="ETF 的優點"/>
          <p:cNvSpPr txBox="1">
            <a:spLocks noGrp="1"/>
          </p:cNvSpPr>
          <p:nvPr>
            <p:ph type="title"/>
          </p:nvPr>
        </p:nvSpPr>
        <p:spPr>
          <a:xfrm>
            <a:off x="473274" y="308074"/>
            <a:ext cx="8197453" cy="89181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000" spc="119">
                <a:latin typeface="Yuanti TC Regular"/>
                <a:ea typeface="Yuanti TC Regular"/>
                <a:cs typeface="Yuanti TC Regular"/>
                <a:sym typeface="Yuanti TC Regular"/>
              </a:defRPr>
            </a:lvl1pPr>
          </a:lstStyle>
          <a:p>
            <a:r>
              <a:rPr sz="4400" b="1" dirty="0">
                <a:solidFill>
                  <a:srgbClr val="0000FF"/>
                </a:solidFill>
              </a:rPr>
              <a:t>ETF </a:t>
            </a:r>
            <a:r>
              <a:rPr sz="4400" b="1" dirty="0" err="1">
                <a:solidFill>
                  <a:srgbClr val="0000FF"/>
                </a:solidFill>
              </a:rPr>
              <a:t>的優點</a:t>
            </a:r>
            <a:endParaRPr sz="4400" b="1" dirty="0">
              <a:solidFill>
                <a:srgbClr val="0000FF"/>
              </a:solidFill>
            </a:endParaRPr>
          </a:p>
        </p:txBody>
      </p:sp>
      <p:grpSp>
        <p:nvGrpSpPr>
          <p:cNvPr id="955" name="螢幕快照 2017-08-31 上午2.06.19.png"/>
          <p:cNvGrpSpPr/>
          <p:nvPr/>
        </p:nvGrpSpPr>
        <p:grpSpPr>
          <a:xfrm>
            <a:off x="1429346" y="1138913"/>
            <a:ext cx="6356500" cy="3556249"/>
            <a:chOff x="0" y="0"/>
            <a:chExt cx="8966200" cy="6743700"/>
          </a:xfrm>
        </p:grpSpPr>
        <p:pic>
          <p:nvPicPr>
            <p:cNvPr id="954" name="螢幕快照 2017-08-31 上午2.06.19.png" descr="螢幕快照 2017-08-31 上午2.06.19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0" y="88900"/>
              <a:ext cx="8712200" cy="641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3" name="螢幕快照 2017-08-31 上午2.06.19.png" descr="螢幕快照 2017-08-31 上午2.06.19.png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8966200" cy="6743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ETF 的風險"/>
          <p:cNvSpPr txBox="1">
            <a:spLocks noGrp="1"/>
          </p:cNvSpPr>
          <p:nvPr>
            <p:ph type="title"/>
          </p:nvPr>
        </p:nvSpPr>
        <p:spPr>
          <a:xfrm>
            <a:off x="473274" y="308074"/>
            <a:ext cx="8197453" cy="87092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000" spc="119">
                <a:latin typeface="Yuanti TC Regular"/>
                <a:ea typeface="Yuanti TC Regular"/>
                <a:cs typeface="Yuanti TC Regular"/>
                <a:sym typeface="Yuanti TC Regular"/>
              </a:defRPr>
            </a:lvl1pPr>
          </a:lstStyle>
          <a:p>
            <a:r>
              <a:rPr sz="4000" b="1" dirty="0">
                <a:solidFill>
                  <a:srgbClr val="0000FF"/>
                </a:solidFill>
              </a:rPr>
              <a:t>ETF </a:t>
            </a:r>
            <a:r>
              <a:rPr sz="4000" b="1" dirty="0" err="1">
                <a:solidFill>
                  <a:srgbClr val="0000FF"/>
                </a:solidFill>
              </a:rPr>
              <a:t>的風險</a:t>
            </a:r>
            <a:r>
              <a:rPr lang="zh-TW" altLang="en-US" sz="4000" b="1" dirty="0">
                <a:solidFill>
                  <a:srgbClr val="0000FF"/>
                </a:solidFill>
              </a:rPr>
              <a:t>（一）</a:t>
            </a:r>
            <a:endParaRPr sz="4000" b="1" dirty="0">
              <a:solidFill>
                <a:srgbClr val="0000FF"/>
              </a:solidFill>
            </a:endParaRPr>
          </a:p>
        </p:txBody>
      </p:sp>
      <p:sp>
        <p:nvSpPr>
          <p:cNvPr id="958" name="追蹤誤差風險…"/>
          <p:cNvSpPr txBox="1">
            <a:spLocks noGrp="1"/>
          </p:cNvSpPr>
          <p:nvPr>
            <p:ph type="body" idx="1"/>
          </p:nvPr>
        </p:nvSpPr>
        <p:spPr>
          <a:xfrm>
            <a:off x="473274" y="1305967"/>
            <a:ext cx="8197453" cy="3402211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426975" indent="-426975">
              <a:spcBef>
                <a:spcPts val="753"/>
              </a:spcBef>
              <a:defRPr sz="4000" spc="79">
                <a:solidFill>
                  <a:srgbClr val="0000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3500" dirty="0" err="1">
                <a:solidFill>
                  <a:srgbClr val="000000"/>
                </a:solidFill>
              </a:rPr>
              <a:t>追蹤誤差風險</a:t>
            </a:r>
            <a:endParaRPr lang="en-US" sz="3500" dirty="0">
              <a:solidFill>
                <a:srgbClr val="000000"/>
              </a:solidFill>
            </a:endParaRPr>
          </a:p>
          <a:p>
            <a:pPr lvl="1">
              <a:spcBef>
                <a:spcPts val="753"/>
              </a:spcBef>
              <a:buFont typeface="Wingdings" panose="05000000000000000000" pitchFamily="2" charset="2"/>
              <a:buChar char="ü"/>
              <a:defRPr sz="4000" spc="79">
                <a:solidFill>
                  <a:srgbClr val="0000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lang="zh-TW" altLang="zh-TW" sz="2200" dirty="0">
                <a:solidFill>
                  <a:srgbClr val="000000"/>
                </a:solidFill>
                <a:sym typeface="Yuanti TC Regular"/>
              </a:rPr>
              <a:t>追蹤差異（</a:t>
            </a:r>
            <a:r>
              <a:rPr lang="en-US" altLang="zh-TW" sz="2200" dirty="0">
                <a:solidFill>
                  <a:srgbClr val="000000"/>
                </a:solidFill>
                <a:sym typeface="Yuanti TC Regular"/>
              </a:rPr>
              <a:t>Tracking Difference</a:t>
            </a:r>
            <a:r>
              <a:rPr lang="zh-TW" altLang="zh-TW" sz="2200" dirty="0">
                <a:solidFill>
                  <a:srgbClr val="000000"/>
                </a:solidFill>
                <a:sym typeface="Yuanti TC Regular"/>
              </a:rPr>
              <a:t>，簡稱</a:t>
            </a:r>
            <a:r>
              <a:rPr lang="en-US" altLang="zh-TW" sz="2200" dirty="0">
                <a:solidFill>
                  <a:srgbClr val="000000"/>
                </a:solidFill>
                <a:sym typeface="Yuanti TC Regular"/>
              </a:rPr>
              <a:t>TD</a:t>
            </a:r>
            <a:r>
              <a:rPr lang="zh-TW" altLang="zh-TW" sz="2200" dirty="0">
                <a:solidFill>
                  <a:srgbClr val="000000"/>
                </a:solidFill>
                <a:sym typeface="Yuanti TC Regular"/>
              </a:rPr>
              <a:t>），指在某一段時間內，</a:t>
            </a:r>
            <a:r>
              <a:rPr lang="en-US" altLang="zh-TW" sz="2200" dirty="0">
                <a:solidFill>
                  <a:srgbClr val="000000"/>
                </a:solidFill>
                <a:sym typeface="Yuanti TC Regular"/>
              </a:rPr>
              <a:t>ETF</a:t>
            </a:r>
            <a:r>
              <a:rPr lang="zh-TW" altLang="zh-TW" sz="2200" dirty="0">
                <a:solidFill>
                  <a:srgbClr val="000000"/>
                </a:solidFill>
                <a:sym typeface="Yuanti TC Regular"/>
              </a:rPr>
              <a:t>與其追蹤指數之間的差異；追蹤誤差（</a:t>
            </a:r>
            <a:r>
              <a:rPr lang="en-US" altLang="zh-TW" sz="2200" dirty="0">
                <a:solidFill>
                  <a:srgbClr val="000000"/>
                </a:solidFill>
                <a:sym typeface="Yuanti TC Regular"/>
              </a:rPr>
              <a:t>Tracking Error</a:t>
            </a:r>
            <a:r>
              <a:rPr lang="zh-TW" altLang="zh-TW" sz="2200" dirty="0">
                <a:solidFill>
                  <a:srgbClr val="000000"/>
                </a:solidFill>
                <a:sym typeface="Yuanti TC Regular"/>
              </a:rPr>
              <a:t>，簡稱</a:t>
            </a:r>
            <a:r>
              <a:rPr lang="en-US" altLang="zh-TW" sz="2200" dirty="0">
                <a:solidFill>
                  <a:srgbClr val="000000"/>
                </a:solidFill>
                <a:sym typeface="Yuanti TC Regular"/>
              </a:rPr>
              <a:t>TE</a:t>
            </a:r>
            <a:r>
              <a:rPr lang="zh-TW" altLang="zh-TW" sz="2200" dirty="0">
                <a:solidFill>
                  <a:srgbClr val="000000"/>
                </a:solidFill>
                <a:sym typeface="Yuanti TC Regular"/>
              </a:rPr>
              <a:t>），量度</a:t>
            </a:r>
            <a:r>
              <a:rPr lang="en-US" altLang="zh-TW" sz="2200" dirty="0">
                <a:solidFill>
                  <a:srgbClr val="000000"/>
                </a:solidFill>
                <a:sym typeface="Yuanti TC Regular"/>
              </a:rPr>
              <a:t>ETF</a:t>
            </a:r>
            <a:r>
              <a:rPr lang="zh-TW" altLang="zh-TW" sz="2200" dirty="0">
                <a:solidFill>
                  <a:srgbClr val="000000"/>
                </a:solidFill>
                <a:sym typeface="Yuanti TC Regular"/>
              </a:rPr>
              <a:t>與其追蹤標的之間的一致性，以報</a:t>
            </a:r>
            <a:r>
              <a:rPr lang="zh-TW" altLang="en-US" sz="2200" dirty="0">
                <a:solidFill>
                  <a:srgbClr val="000000"/>
                </a:solidFill>
                <a:sym typeface="Yuanti TC Regular"/>
              </a:rPr>
              <a:t>酬率</a:t>
            </a:r>
            <a:r>
              <a:rPr lang="zh-TW" altLang="zh-TW" sz="2200" dirty="0">
                <a:solidFill>
                  <a:srgbClr val="000000"/>
                </a:solidFill>
                <a:sym typeface="Yuanti TC Regular"/>
              </a:rPr>
              <a:t>的</a:t>
            </a:r>
            <a:r>
              <a:rPr lang="zh-TW" altLang="en-US" sz="2200" dirty="0">
                <a:solidFill>
                  <a:srgbClr val="000000"/>
                </a:solidFill>
                <a:sym typeface="Yuanti TC Regular"/>
              </a:rPr>
              <a:t>差異</a:t>
            </a:r>
            <a:r>
              <a:rPr lang="zh-TW" altLang="zh-TW" sz="2200" dirty="0">
                <a:solidFill>
                  <a:srgbClr val="000000"/>
                </a:solidFill>
                <a:sym typeface="Yuanti TC Regular"/>
              </a:rPr>
              <a:t>顯示。</a:t>
            </a:r>
            <a:endParaRPr lang="en-US" altLang="zh-TW" sz="2200" dirty="0">
              <a:solidFill>
                <a:srgbClr val="000000"/>
              </a:solidFill>
              <a:sym typeface="Yuanti TC Regular"/>
            </a:endParaRPr>
          </a:p>
          <a:p>
            <a:pPr lvl="1">
              <a:spcBef>
                <a:spcPts val="753"/>
              </a:spcBef>
              <a:buFont typeface="Wingdings" panose="05000000000000000000" pitchFamily="2" charset="2"/>
              <a:buChar char="ü"/>
              <a:defRPr sz="4000" spc="79">
                <a:solidFill>
                  <a:srgbClr val="0000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lang="zh-TW" altLang="zh-TW" sz="2200" spc="5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原因</a:t>
            </a:r>
            <a:r>
              <a:rPr lang="zh-TW" altLang="en-US" sz="2200" spc="5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：</a:t>
            </a:r>
            <a:r>
              <a:rPr lang="zh-TW" altLang="zh-TW" sz="2200" spc="5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交易稅及手續費</a:t>
            </a:r>
            <a:r>
              <a:rPr lang="zh-TW" altLang="en-US" sz="2200" spc="5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與流動性問題</a:t>
            </a:r>
            <a:endParaRPr lang="en-US" altLang="zh-TW" sz="2200" spc="50" dirty="0">
              <a:solidFill>
                <a:srgbClr val="000000"/>
              </a:solidFill>
              <a:latin typeface="Yuanti TC Regular"/>
              <a:ea typeface="Yuanti TC Regular"/>
              <a:cs typeface="Yuanti TC Regular"/>
              <a:sym typeface="Yuanti TC Regular"/>
            </a:endParaRPr>
          </a:p>
          <a:p>
            <a:pPr lvl="1">
              <a:spcBef>
                <a:spcPts val="753"/>
              </a:spcBef>
              <a:buFont typeface="Wingdings" panose="05000000000000000000" pitchFamily="2" charset="2"/>
              <a:buChar char="ü"/>
              <a:defRPr sz="4000" spc="79">
                <a:solidFill>
                  <a:srgbClr val="0000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endParaRPr sz="1300" spc="50" dirty="0">
              <a:solidFill>
                <a:srgbClr val="000000"/>
              </a:solidFill>
              <a:latin typeface="Yuanti TC Regular"/>
              <a:ea typeface="Yuanti TC Regular"/>
              <a:cs typeface="Yuanti TC Regular"/>
            </a:endParaRPr>
          </a:p>
          <a:p>
            <a:pPr marL="426975" indent="-426975">
              <a:spcBef>
                <a:spcPts val="753"/>
              </a:spcBef>
              <a:defRPr sz="4000" spc="79">
                <a:solidFill>
                  <a:srgbClr val="0000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lang="zh-TW" altLang="en-US" sz="3500" dirty="0">
                <a:solidFill>
                  <a:srgbClr val="000000"/>
                </a:solidFill>
              </a:rPr>
              <a:t>流動性風險：</a:t>
            </a:r>
            <a:endParaRPr lang="en-US" altLang="zh-TW" sz="3500" dirty="0">
              <a:solidFill>
                <a:srgbClr val="000000"/>
              </a:solidFill>
            </a:endParaRPr>
          </a:p>
          <a:p>
            <a:pPr marL="666081" lvl="1" indent="-426975">
              <a:spcBef>
                <a:spcPts val="753"/>
              </a:spcBef>
              <a:buFont typeface="Wingdings" panose="05000000000000000000" pitchFamily="2" charset="2"/>
              <a:buChar char="ü"/>
              <a:defRPr sz="4000" spc="79">
                <a:solidFill>
                  <a:srgbClr val="0000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lang="zh-TW" altLang="zh-TW" sz="2200" spc="5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成交量不足或缺乏願意交易的對象，進而導致買進或賣出無法在理想的時間點完成</a:t>
            </a:r>
            <a:endParaRPr lang="en-US" sz="2200" spc="50" dirty="0">
              <a:solidFill>
                <a:srgbClr val="000000"/>
              </a:solidFill>
              <a:latin typeface="Yuanti TC Regular"/>
              <a:ea typeface="Yuanti TC Regular"/>
              <a:cs typeface="Yuanti TC Regular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9048"/>
            <a:ext cx="1841500" cy="17399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Fintech Review"/>
          <p:cNvSpPr txBox="1">
            <a:spLocks noGrp="1"/>
          </p:cNvSpPr>
          <p:nvPr>
            <p:ph type="title"/>
          </p:nvPr>
        </p:nvSpPr>
        <p:spPr>
          <a:xfrm>
            <a:off x="473274" y="594515"/>
            <a:ext cx="8197454" cy="1948660"/>
          </a:xfrm>
          <a:prstGeom prst="rect">
            <a:avLst/>
          </a:prstGeom>
          <a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</a:blipFill>
        </p:spPr>
        <p:txBody>
          <a:bodyPr anchor="b">
            <a:noAutofit/>
          </a:bodyPr>
          <a:lstStyle>
            <a:lvl1pPr algn="l">
              <a:defRPr sz="8000" spc="159"/>
            </a:lvl1pPr>
          </a:lstStyle>
          <a:p>
            <a:r>
              <a:rPr lang="zh-TW" altLang="en-US" sz="5400" dirty="0"/>
              <a:t>回顧金融科技</a:t>
            </a:r>
            <a:r>
              <a:rPr lang="en-US" altLang="zh-TW" sz="5400" dirty="0"/>
              <a:t>–</a:t>
            </a:r>
            <a:br>
              <a:rPr lang="en-US" altLang="zh-TW" sz="5400" dirty="0"/>
            </a:br>
            <a:r>
              <a:rPr lang="zh-TW" altLang="en-US" sz="5400" dirty="0"/>
              <a:t>破壞式創新</a:t>
            </a:r>
            <a:endParaRPr sz="5400" dirty="0"/>
          </a:p>
        </p:txBody>
      </p:sp>
      <p:sp>
        <p:nvSpPr>
          <p:cNvPr id="418" name="Reference:…"/>
          <p:cNvSpPr txBox="1"/>
          <p:nvPr/>
        </p:nvSpPr>
        <p:spPr>
          <a:xfrm>
            <a:off x="520053" y="2812058"/>
            <a:ext cx="8103894" cy="1480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1881" tIns="31881" rIns="31881" bIns="31881">
            <a:spAutoFit/>
          </a:bodyPr>
          <a:lstStyle/>
          <a:p>
            <a:pPr algn="l">
              <a:defRPr sz="4000" cap="all" spc="79">
                <a:latin typeface="+mn-lt"/>
                <a:ea typeface="+mn-ea"/>
                <a:cs typeface="+mn-cs"/>
                <a:sym typeface="Futura"/>
              </a:defRPr>
            </a:pPr>
            <a:r>
              <a:rPr sz="2400" dirty="0"/>
              <a:t>Reference:</a:t>
            </a:r>
          </a:p>
          <a:p>
            <a:pPr algn="l">
              <a:defRPr sz="2800">
                <a:solidFill>
                  <a:srgbClr val="4D4D4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400" dirty="0"/>
              <a:t>2015年世界經濟論壇報告－未來的金融服務</a:t>
            </a:r>
            <a:endParaRPr lang="en-US" altLang="zh-TW" sz="2400" dirty="0"/>
          </a:p>
          <a:p>
            <a:pPr algn="l">
              <a:defRPr sz="2800">
                <a:solidFill>
                  <a:srgbClr val="4D4D4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TW" altLang="en-US" sz="2400" dirty="0"/>
              <a:t>（</a:t>
            </a:r>
            <a:r>
              <a:rPr lang="zh-TW" altLang="en-US" sz="2400" dirty="0">
                <a:solidFill>
                  <a:srgbClr val="FF0000"/>
                </a:solidFill>
              </a:rPr>
              <a:t>搜尋 睿富者</a:t>
            </a:r>
            <a:r>
              <a:rPr lang="zh-TW" altLang="en-US" sz="2400" dirty="0"/>
              <a:t>）</a:t>
            </a:r>
          </a:p>
          <a:p>
            <a:pPr algn="l">
              <a:defRPr sz="2800">
                <a:solidFill>
                  <a:srgbClr val="4D4D4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800" dirty="0"/>
              <a:t>https://www.stockfeel.com.tw/2015</a:t>
            </a:r>
            <a:r>
              <a:rPr lang="zh-TW" altLang="en-US" sz="1800" dirty="0"/>
              <a:t>年世界經濟論壇－未來的金融服務</a:t>
            </a:r>
            <a:r>
              <a:rPr lang="en-US" altLang="zh-TW" sz="1800" dirty="0"/>
              <a:t>/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TF 的風險"/>
          <p:cNvSpPr txBox="1">
            <a:spLocks/>
          </p:cNvSpPr>
          <p:nvPr/>
        </p:nvSpPr>
        <p:spPr>
          <a:xfrm>
            <a:off x="473274" y="308074"/>
            <a:ext cx="8197453" cy="870924"/>
          </a:xfrm>
          <a:prstGeom prst="rect">
            <a:avLst/>
          </a:prstGeom>
        </p:spPr>
        <p:txBody>
          <a:bodyPr lIns="57386" tIns="28692" rIns="57386" bIns="28692"/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119" baseline="0">
                <a:ln>
                  <a:noFill/>
                </a:ln>
                <a:solidFill>
                  <a:srgbClr val="5B5854"/>
                </a:solidFill>
                <a:uFillTx/>
                <a:latin typeface="Yuanti TC Regular"/>
                <a:ea typeface="Yuanti TC Regular"/>
                <a:cs typeface="Yuanti TC Regular"/>
                <a:sym typeface="Yuanti TC Regular"/>
              </a:defRPr>
            </a:lvl1pPr>
            <a:lvl2pPr marL="0" marR="0" indent="22860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all" spc="79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2pPr>
            <a:lvl3pPr marL="0" marR="0" indent="45720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all" spc="79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3pPr>
            <a:lvl4pPr marL="0" marR="0" indent="68580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all" spc="79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4pPr>
            <a:lvl5pPr marL="0" marR="0" indent="91440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all" spc="79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5pPr>
            <a:lvl6pPr marL="0" marR="0" indent="114300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all" spc="79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6pPr>
            <a:lvl7pPr marL="0" marR="0" indent="137160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all" spc="79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7pPr>
            <a:lvl8pPr marL="0" marR="0" indent="160020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all" spc="79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8pPr>
            <a:lvl9pPr marL="0" marR="0" indent="182880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all" spc="79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9pPr>
          </a:lstStyle>
          <a:p>
            <a:pPr hangingPunct="1"/>
            <a:r>
              <a:rPr lang="en-US" altLang="zh-TW" sz="4000" b="1" dirty="0">
                <a:solidFill>
                  <a:srgbClr val="0000FF"/>
                </a:solidFill>
              </a:rPr>
              <a:t>ETF </a:t>
            </a:r>
            <a:r>
              <a:rPr lang="zh-TW" altLang="en-US" sz="4000" b="1" dirty="0">
                <a:solidFill>
                  <a:srgbClr val="0000FF"/>
                </a:solidFill>
              </a:rPr>
              <a:t>的風險（二）</a:t>
            </a:r>
          </a:p>
        </p:txBody>
      </p:sp>
      <p:sp>
        <p:nvSpPr>
          <p:cNvPr id="3" name="追蹤誤差風險…"/>
          <p:cNvSpPr txBox="1">
            <a:spLocks/>
          </p:cNvSpPr>
          <p:nvPr/>
        </p:nvSpPr>
        <p:spPr>
          <a:xfrm>
            <a:off x="473274" y="1305967"/>
            <a:ext cx="8197453" cy="3402211"/>
          </a:xfrm>
          <a:prstGeom prst="rect">
            <a:avLst/>
          </a:prstGeom>
        </p:spPr>
        <p:txBody>
          <a:bodyPr lIns="57386" tIns="28692" rIns="57386" bIns="28692">
            <a:normAutofit/>
          </a:bodyPr>
          <a:lstStyle>
            <a:lvl1pPr marL="381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1pPr>
            <a:lvl2pPr marL="762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2pPr>
            <a:lvl3pPr marL="1143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3pPr>
            <a:lvl4pPr marL="1524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4pPr>
            <a:lvl5pPr marL="1905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5pPr>
            <a:lvl6pPr marL="2286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6pPr>
            <a:lvl7pPr marL="2667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7pPr>
            <a:lvl8pPr marL="3048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8pPr>
            <a:lvl9pPr marL="3429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9pPr>
          </a:lstStyle>
          <a:p>
            <a:pPr marL="426975" indent="-426975" hangingPunct="1">
              <a:spcBef>
                <a:spcPts val="753"/>
              </a:spcBef>
              <a:defRPr sz="4000" spc="79">
                <a:solidFill>
                  <a:srgbClr val="0000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lang="zh-TW" altLang="en-US" sz="3200" spc="5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系統風險</a:t>
            </a:r>
            <a:endParaRPr lang="en-US" altLang="zh-TW" sz="3200" spc="50" dirty="0">
              <a:solidFill>
                <a:srgbClr val="000000"/>
              </a:solidFill>
              <a:latin typeface="Yuanti TC Regular"/>
              <a:ea typeface="Yuanti TC Regular"/>
              <a:cs typeface="Yuanti TC Regular"/>
              <a:sym typeface="Yuanti TC Regular"/>
            </a:endParaRPr>
          </a:p>
          <a:p>
            <a:pPr lvl="1" hangingPunct="1">
              <a:spcBef>
                <a:spcPts val="753"/>
              </a:spcBef>
              <a:buFont typeface="Wingdings" panose="05000000000000000000" pitchFamily="2" charset="2"/>
              <a:buChar char="ü"/>
              <a:defRPr sz="4000" spc="79">
                <a:solidFill>
                  <a:srgbClr val="0000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lang="zh-TW" altLang="zh-TW" sz="2000" spc="5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大環境變動所帶來的損失是無法趨避的，深深影響每一項投資工具。</a:t>
            </a:r>
            <a:endParaRPr lang="en-US" altLang="zh-TW" sz="2000" spc="50" dirty="0">
              <a:solidFill>
                <a:srgbClr val="000000"/>
              </a:solidFill>
              <a:latin typeface="Yuanti TC Regular"/>
              <a:ea typeface="Yuanti TC Regular"/>
              <a:cs typeface="Yuanti TC Regular"/>
              <a:sym typeface="Yuanti TC Regular"/>
            </a:endParaRPr>
          </a:p>
          <a:p>
            <a:pPr marL="666081" lvl="1" indent="-426975" hangingPunct="1">
              <a:spcBef>
                <a:spcPts val="753"/>
              </a:spcBef>
              <a:defRPr sz="4000" spc="79">
                <a:solidFill>
                  <a:srgbClr val="0000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endParaRPr lang="zh-TW" altLang="en-US" sz="800" spc="50" dirty="0">
              <a:solidFill>
                <a:srgbClr val="000000"/>
              </a:solidFill>
              <a:latin typeface="Yuanti TC Regular"/>
              <a:ea typeface="Yuanti TC Regular"/>
              <a:cs typeface="Yuanti TC Regular"/>
              <a:sym typeface="Yuanti TC Regular"/>
            </a:endParaRPr>
          </a:p>
          <a:p>
            <a:pPr marL="426975" indent="-426975" hangingPunct="1">
              <a:spcBef>
                <a:spcPts val="753"/>
              </a:spcBef>
              <a:defRPr sz="4000" spc="79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lang="zh-TW" altLang="en-US" sz="3200" spc="5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匯率風險</a:t>
            </a:r>
            <a:endParaRPr lang="en-US" altLang="zh-TW" sz="3200" spc="50" dirty="0">
              <a:solidFill>
                <a:srgbClr val="000000"/>
              </a:solidFill>
              <a:latin typeface="Yuanti TC Regular"/>
              <a:ea typeface="Yuanti TC Regular"/>
              <a:cs typeface="Yuanti TC Regular"/>
              <a:sym typeface="Yuanti TC Regular"/>
            </a:endParaRPr>
          </a:p>
          <a:p>
            <a:pPr lvl="1" hangingPunct="1">
              <a:spcBef>
                <a:spcPts val="753"/>
              </a:spcBef>
              <a:buFont typeface="Wingdings" panose="05000000000000000000" pitchFamily="2" charset="2"/>
              <a:buChar char="ü"/>
              <a:defRPr sz="4000" spc="79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lang="zh-TW" altLang="zh-TW" sz="2000" spc="5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外幣計價的金融資產，務必要特別注意匯差上面的損益</a:t>
            </a:r>
            <a:endParaRPr lang="zh-TW" altLang="en-US" sz="2000" spc="50" dirty="0">
              <a:solidFill>
                <a:srgbClr val="000000"/>
              </a:solidFill>
              <a:latin typeface="Yuanti TC Regular"/>
              <a:ea typeface="Yuanti TC Regular"/>
              <a:cs typeface="Yuanti TC Regular"/>
              <a:sym typeface="Yuanti T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846568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TF 的風險"/>
          <p:cNvSpPr txBox="1">
            <a:spLocks/>
          </p:cNvSpPr>
          <p:nvPr/>
        </p:nvSpPr>
        <p:spPr>
          <a:xfrm>
            <a:off x="473274" y="308074"/>
            <a:ext cx="8197453" cy="870924"/>
          </a:xfrm>
          <a:prstGeom prst="rect">
            <a:avLst/>
          </a:prstGeom>
        </p:spPr>
        <p:txBody>
          <a:bodyPr lIns="57386" tIns="28692" rIns="57386" bIns="28692"/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119" baseline="0">
                <a:ln>
                  <a:noFill/>
                </a:ln>
                <a:solidFill>
                  <a:srgbClr val="5B5854"/>
                </a:solidFill>
                <a:uFillTx/>
                <a:latin typeface="Yuanti TC Regular"/>
                <a:ea typeface="Yuanti TC Regular"/>
                <a:cs typeface="Yuanti TC Regular"/>
                <a:sym typeface="Yuanti TC Regular"/>
              </a:defRPr>
            </a:lvl1pPr>
            <a:lvl2pPr marL="0" marR="0" indent="22860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all" spc="79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2pPr>
            <a:lvl3pPr marL="0" marR="0" indent="45720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all" spc="79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3pPr>
            <a:lvl4pPr marL="0" marR="0" indent="68580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all" spc="79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4pPr>
            <a:lvl5pPr marL="0" marR="0" indent="91440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all" spc="79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5pPr>
            <a:lvl6pPr marL="0" marR="0" indent="114300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all" spc="79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6pPr>
            <a:lvl7pPr marL="0" marR="0" indent="137160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all" spc="79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7pPr>
            <a:lvl8pPr marL="0" marR="0" indent="160020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all" spc="79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8pPr>
            <a:lvl9pPr marL="0" marR="0" indent="182880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all" spc="79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9pPr>
          </a:lstStyle>
          <a:p>
            <a:pPr hangingPunct="1"/>
            <a:r>
              <a:rPr lang="en-US" altLang="zh-TW" sz="4000" b="1" dirty="0">
                <a:solidFill>
                  <a:srgbClr val="0000FF"/>
                </a:solidFill>
              </a:rPr>
              <a:t>ETF </a:t>
            </a:r>
            <a:r>
              <a:rPr lang="zh-TW" altLang="en-US" sz="4000" b="1" dirty="0">
                <a:solidFill>
                  <a:srgbClr val="0000FF"/>
                </a:solidFill>
              </a:rPr>
              <a:t>的風險（三）</a:t>
            </a:r>
          </a:p>
        </p:txBody>
      </p:sp>
      <p:sp>
        <p:nvSpPr>
          <p:cNvPr id="3" name="追蹤誤差風險…"/>
          <p:cNvSpPr txBox="1">
            <a:spLocks/>
          </p:cNvSpPr>
          <p:nvPr/>
        </p:nvSpPr>
        <p:spPr>
          <a:xfrm>
            <a:off x="473274" y="1305967"/>
            <a:ext cx="8197453" cy="3402211"/>
          </a:xfrm>
          <a:prstGeom prst="rect">
            <a:avLst/>
          </a:prstGeom>
        </p:spPr>
        <p:txBody>
          <a:bodyPr lIns="57386" tIns="28692" rIns="57386" bIns="28692">
            <a:normAutofit/>
          </a:bodyPr>
          <a:lstStyle>
            <a:lvl1pPr marL="381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1pPr>
            <a:lvl2pPr marL="762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2pPr>
            <a:lvl3pPr marL="1143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3pPr>
            <a:lvl4pPr marL="1524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4pPr>
            <a:lvl5pPr marL="1905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5pPr>
            <a:lvl6pPr marL="2286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6pPr>
            <a:lvl7pPr marL="2667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7pPr>
            <a:lvl8pPr marL="3048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8pPr>
            <a:lvl9pPr marL="3429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9pPr>
          </a:lstStyle>
          <a:p>
            <a:pPr marL="426975" indent="-426975" hangingPunct="1">
              <a:spcBef>
                <a:spcPts val="753"/>
              </a:spcBef>
              <a:defRPr sz="4000" spc="79">
                <a:solidFill>
                  <a:srgbClr val="0000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lang="zh-TW" altLang="en-US" sz="3200" spc="5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稅務風險</a:t>
            </a:r>
            <a:endParaRPr lang="en-US" altLang="zh-TW" sz="3200" spc="50" dirty="0">
              <a:solidFill>
                <a:srgbClr val="000000"/>
              </a:solidFill>
              <a:latin typeface="Yuanti TC Regular"/>
              <a:ea typeface="Yuanti TC Regular"/>
              <a:cs typeface="Yuanti TC Regular"/>
              <a:sym typeface="Yuanti TC Regular"/>
            </a:endParaRPr>
          </a:p>
          <a:p>
            <a:pPr lvl="1" hangingPunct="1">
              <a:spcBef>
                <a:spcPts val="753"/>
              </a:spcBef>
              <a:buFont typeface="Wingdings" panose="05000000000000000000" pitchFamily="2" charset="2"/>
              <a:buChar char="ü"/>
              <a:defRPr sz="4000" spc="79">
                <a:solidFill>
                  <a:srgbClr val="0000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lang="zh-TW" altLang="en-US" sz="2000" spc="5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有些</a:t>
            </a:r>
            <a:r>
              <a:rPr lang="en-US" altLang="zh-TW" sz="2000" spc="5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ETF</a:t>
            </a:r>
            <a:r>
              <a:rPr lang="zh-TW" altLang="en-US" sz="2000" spc="5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不適用於</a:t>
            </a:r>
            <a:r>
              <a:rPr lang="en-US" altLang="zh-TW" sz="2000" spc="5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In-Kind Creation/Redemption</a:t>
            </a:r>
            <a:r>
              <a:rPr lang="zh-TW" altLang="en-US" sz="2000" spc="5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機制，資產所得稅可能會帶來更多的成本</a:t>
            </a:r>
            <a:endParaRPr lang="en-US" altLang="zh-TW" sz="2000" spc="50" dirty="0">
              <a:solidFill>
                <a:srgbClr val="000000"/>
              </a:solidFill>
              <a:latin typeface="Yuanti TC Regular"/>
              <a:ea typeface="Yuanti TC Regular"/>
              <a:cs typeface="Yuanti TC Regular"/>
              <a:sym typeface="Yuanti TC Regular"/>
            </a:endParaRPr>
          </a:p>
          <a:p>
            <a:pPr lvl="1" hangingPunct="1">
              <a:spcBef>
                <a:spcPts val="753"/>
              </a:spcBef>
              <a:buFont typeface="Wingdings" panose="05000000000000000000" pitchFamily="2" charset="2"/>
              <a:buChar char="ü"/>
              <a:defRPr sz="4000" spc="79">
                <a:solidFill>
                  <a:srgbClr val="0000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lang="zh-TW" altLang="en-US" sz="2000" spc="5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不同架構的</a:t>
            </a:r>
            <a:r>
              <a:rPr lang="en-US" altLang="zh-TW" sz="2000" spc="5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ETF</a:t>
            </a:r>
            <a:r>
              <a:rPr lang="zh-TW" altLang="en-US" sz="2000" spc="5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有不同的稅制，這是投資人必須注意到的</a:t>
            </a:r>
            <a:endParaRPr lang="en-US" altLang="zh-TW" sz="2000" spc="50" dirty="0">
              <a:solidFill>
                <a:srgbClr val="000000"/>
              </a:solidFill>
              <a:latin typeface="Yuanti TC Regular"/>
              <a:ea typeface="Yuanti TC Regular"/>
              <a:cs typeface="Yuanti TC Regular"/>
              <a:sym typeface="Yuanti TC Regular"/>
            </a:endParaRPr>
          </a:p>
          <a:p>
            <a:pPr marL="666081" lvl="1" indent="-426975" hangingPunct="1">
              <a:spcBef>
                <a:spcPts val="753"/>
              </a:spcBef>
              <a:defRPr sz="4000" spc="79">
                <a:solidFill>
                  <a:srgbClr val="0000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endParaRPr lang="zh-TW" altLang="en-US" sz="800" spc="50" dirty="0">
              <a:solidFill>
                <a:srgbClr val="000000"/>
              </a:solidFill>
              <a:latin typeface="Yuanti TC Regular"/>
              <a:ea typeface="Yuanti TC Regular"/>
              <a:cs typeface="Yuanti TC Regular"/>
              <a:sym typeface="Yuanti TC Regular"/>
            </a:endParaRPr>
          </a:p>
          <a:p>
            <a:pPr marL="426975" indent="-426975" hangingPunct="1">
              <a:spcBef>
                <a:spcPts val="753"/>
              </a:spcBef>
              <a:defRPr sz="4000" spc="79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lang="zh-TW" altLang="en-US" sz="3200" spc="5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交易對手風險</a:t>
            </a:r>
            <a:endParaRPr lang="en-US" altLang="zh-TW" sz="3200" spc="50" dirty="0">
              <a:solidFill>
                <a:srgbClr val="000000"/>
              </a:solidFill>
              <a:latin typeface="Yuanti TC Regular"/>
              <a:ea typeface="Yuanti TC Regular"/>
              <a:cs typeface="Yuanti TC Regular"/>
              <a:sym typeface="Yuanti TC Regular"/>
            </a:endParaRPr>
          </a:p>
          <a:p>
            <a:pPr lvl="1" hangingPunct="1">
              <a:spcBef>
                <a:spcPts val="753"/>
              </a:spcBef>
              <a:buFont typeface="Wingdings" panose="05000000000000000000" pitchFamily="2" charset="2"/>
              <a:buChar char="ü"/>
              <a:defRPr sz="4000" spc="79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lang="zh-TW" altLang="en-US" sz="2000" spc="5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如</a:t>
            </a:r>
            <a:r>
              <a:rPr lang="en-US" altLang="zh-TW" sz="2000" spc="5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ETF</a:t>
            </a:r>
            <a:r>
              <a:rPr lang="zh-TW" altLang="en-US" sz="2000" spc="5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的成分資產有衍生性金融商品，勢必會面臨到與交易對手相關的風險，如對手的信用風險</a:t>
            </a:r>
          </a:p>
        </p:txBody>
      </p:sp>
    </p:spTree>
    <p:extLst>
      <p:ext uri="{BB962C8B-B14F-4D97-AF65-F5344CB8AC3E}">
        <p14:creationId xmlns:p14="http://schemas.microsoft.com/office/powerpoint/2010/main" val="7029132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TF 的風險"/>
          <p:cNvSpPr txBox="1">
            <a:spLocks/>
          </p:cNvSpPr>
          <p:nvPr/>
        </p:nvSpPr>
        <p:spPr>
          <a:xfrm>
            <a:off x="473274" y="308074"/>
            <a:ext cx="8197453" cy="870924"/>
          </a:xfrm>
          <a:prstGeom prst="rect">
            <a:avLst/>
          </a:prstGeom>
        </p:spPr>
        <p:txBody>
          <a:bodyPr lIns="57386" tIns="28692" rIns="57386" bIns="28692"/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119" baseline="0">
                <a:ln>
                  <a:noFill/>
                </a:ln>
                <a:solidFill>
                  <a:srgbClr val="5B5854"/>
                </a:solidFill>
                <a:uFillTx/>
                <a:latin typeface="Yuanti TC Regular"/>
                <a:ea typeface="Yuanti TC Regular"/>
                <a:cs typeface="Yuanti TC Regular"/>
                <a:sym typeface="Yuanti TC Regular"/>
              </a:defRPr>
            </a:lvl1pPr>
            <a:lvl2pPr marL="0" marR="0" indent="22860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all" spc="79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2pPr>
            <a:lvl3pPr marL="0" marR="0" indent="45720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all" spc="79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3pPr>
            <a:lvl4pPr marL="0" marR="0" indent="68580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all" spc="79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4pPr>
            <a:lvl5pPr marL="0" marR="0" indent="91440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all" spc="79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5pPr>
            <a:lvl6pPr marL="0" marR="0" indent="114300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all" spc="79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6pPr>
            <a:lvl7pPr marL="0" marR="0" indent="137160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all" spc="79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7pPr>
            <a:lvl8pPr marL="0" marR="0" indent="160020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all" spc="79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8pPr>
            <a:lvl9pPr marL="0" marR="0" indent="182880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all" spc="79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9pPr>
          </a:lstStyle>
          <a:p>
            <a:pPr hangingPunct="1"/>
            <a:r>
              <a:rPr lang="en-US" altLang="zh-TW" sz="4000" b="1" dirty="0">
                <a:solidFill>
                  <a:srgbClr val="0000FF"/>
                </a:solidFill>
              </a:rPr>
              <a:t>ETF </a:t>
            </a:r>
            <a:r>
              <a:rPr lang="zh-TW" altLang="en-US" sz="4000" b="1" dirty="0">
                <a:solidFill>
                  <a:srgbClr val="0000FF"/>
                </a:solidFill>
              </a:rPr>
              <a:t>的風險（四）</a:t>
            </a:r>
          </a:p>
        </p:txBody>
      </p:sp>
      <p:sp>
        <p:nvSpPr>
          <p:cNvPr id="3" name="追蹤誤差風險…"/>
          <p:cNvSpPr txBox="1">
            <a:spLocks/>
          </p:cNvSpPr>
          <p:nvPr/>
        </p:nvSpPr>
        <p:spPr>
          <a:xfrm>
            <a:off x="473274" y="1305967"/>
            <a:ext cx="8197453" cy="3402211"/>
          </a:xfrm>
          <a:prstGeom prst="rect">
            <a:avLst/>
          </a:prstGeom>
        </p:spPr>
        <p:txBody>
          <a:bodyPr lIns="57386" tIns="28692" rIns="57386" bIns="28692">
            <a:normAutofit/>
          </a:bodyPr>
          <a:lstStyle>
            <a:lvl1pPr marL="381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1pPr>
            <a:lvl2pPr marL="762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2pPr>
            <a:lvl3pPr marL="1143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3pPr>
            <a:lvl4pPr marL="1524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4pPr>
            <a:lvl5pPr marL="1905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5pPr>
            <a:lvl6pPr marL="2286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6pPr>
            <a:lvl7pPr marL="2667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7pPr>
            <a:lvl8pPr marL="3048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8pPr>
            <a:lvl9pPr marL="3429000" marR="0" indent="-381000" algn="l" defTabSz="457200" rtl="0" latinLnBrk="0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A958E"/>
              </a:buClr>
              <a:buSzPct val="75000"/>
              <a:buFontTx/>
              <a:buChar char="•"/>
              <a:tabLst/>
              <a:defRPr sz="2800" b="0" i="0" u="none" strike="noStrike" cap="none" spc="56" baseline="0">
                <a:ln>
                  <a:noFill/>
                </a:ln>
                <a:solidFill>
                  <a:srgbClr val="5B5854"/>
                </a:solidFill>
                <a:uFillTx/>
                <a:latin typeface="Avenir Medium"/>
                <a:ea typeface="Avenir Medium"/>
                <a:cs typeface="Avenir Medium"/>
                <a:sym typeface="Avenir Medium"/>
              </a:defRPr>
            </a:lvl9pPr>
          </a:lstStyle>
          <a:p>
            <a:pPr marL="426975" indent="-426975" hangingPunct="1">
              <a:spcBef>
                <a:spcPts val="753"/>
              </a:spcBef>
              <a:defRPr sz="4000" spc="79">
                <a:solidFill>
                  <a:srgbClr val="0000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lang="zh-TW" altLang="en-US" sz="3200" spc="5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複利風險</a:t>
            </a:r>
            <a:endParaRPr lang="en-US" altLang="zh-TW" sz="3200" spc="50" dirty="0">
              <a:solidFill>
                <a:srgbClr val="000000"/>
              </a:solidFill>
              <a:latin typeface="Yuanti TC Regular"/>
              <a:ea typeface="Yuanti TC Regular"/>
              <a:cs typeface="Yuanti TC Regular"/>
              <a:sym typeface="Yuanti TC Regular"/>
            </a:endParaRPr>
          </a:p>
          <a:p>
            <a:pPr lvl="1" hangingPunct="1">
              <a:spcBef>
                <a:spcPts val="753"/>
              </a:spcBef>
              <a:buFont typeface="Wingdings" panose="05000000000000000000" pitchFamily="2" charset="2"/>
              <a:buChar char="ü"/>
              <a:defRPr sz="4000" spc="79">
                <a:solidFill>
                  <a:srgbClr val="0000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lang="zh-TW" altLang="en-US" sz="2000" spc="5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投資槓反</a:t>
            </a:r>
            <a:r>
              <a:rPr lang="en-US" altLang="zh-TW" sz="2000" spc="5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ETF</a:t>
            </a:r>
            <a:r>
              <a:rPr lang="zh-TW" altLang="en-US" sz="2000" spc="50" dirty="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的報酬不一定是如商品上給定的指數某倍率的報酬，可能會因為波動率大，導致報酬或損失放大</a:t>
            </a:r>
            <a:endParaRPr lang="en-US" altLang="zh-TW" sz="2000" spc="50" dirty="0">
              <a:solidFill>
                <a:srgbClr val="000000"/>
              </a:solidFill>
              <a:latin typeface="Yuanti TC Regular"/>
              <a:ea typeface="Yuanti TC Regular"/>
              <a:cs typeface="Yuanti TC Regular"/>
              <a:sym typeface="Yuanti TC Regular"/>
            </a:endParaRPr>
          </a:p>
          <a:p>
            <a:pPr marL="666081" lvl="1" indent="-426975" hangingPunct="1">
              <a:spcBef>
                <a:spcPts val="753"/>
              </a:spcBef>
              <a:defRPr sz="4000" spc="79">
                <a:solidFill>
                  <a:srgbClr val="0000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endParaRPr lang="zh-TW" altLang="en-US" sz="800" spc="50" dirty="0">
              <a:solidFill>
                <a:srgbClr val="000000"/>
              </a:solidFill>
              <a:latin typeface="Yuanti TC Regular"/>
              <a:ea typeface="Yuanti TC Regular"/>
              <a:cs typeface="Yuanti TC Regular"/>
              <a:sym typeface="Yuanti TC Regular"/>
            </a:endParaRPr>
          </a:p>
          <a:p>
            <a:pPr marL="426975" indent="-426975" hangingPunct="1">
              <a:spcBef>
                <a:spcPts val="753"/>
              </a:spcBef>
              <a:defRPr sz="4000" spc="79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endParaRPr lang="en-US" altLang="zh-TW" sz="3200" spc="50" dirty="0">
              <a:solidFill>
                <a:srgbClr val="000000"/>
              </a:solidFill>
              <a:latin typeface="Yuanti TC Regular"/>
              <a:ea typeface="Yuanti TC Regular"/>
              <a:cs typeface="Yuanti TC Regular"/>
              <a:sym typeface="Yuanti T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4127357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標的資產選擇（二）"/>
          <p:cNvSpPr txBox="1">
            <a:spLocks noGrp="1"/>
          </p:cNvSpPr>
          <p:nvPr>
            <p:ph type="title"/>
          </p:nvPr>
        </p:nvSpPr>
        <p:spPr>
          <a:xfrm>
            <a:off x="679252" y="172166"/>
            <a:ext cx="7804547" cy="113853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000">
                <a:solidFill>
                  <a:srgbClr val="5B5854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lvl1pPr>
          </a:lstStyle>
          <a:p>
            <a:r>
              <a:rPr lang="zh-TW" altLang="en-US" sz="4400" b="1" dirty="0">
                <a:solidFill>
                  <a:srgbClr val="0000FF"/>
                </a:solidFill>
              </a:rPr>
              <a:t>如何評斷</a:t>
            </a:r>
            <a:r>
              <a:rPr lang="en-US" altLang="zh-TW" sz="4400" b="1" dirty="0">
                <a:solidFill>
                  <a:srgbClr val="0000FF"/>
                </a:solidFill>
              </a:rPr>
              <a:t>ETF</a:t>
            </a:r>
            <a:endParaRPr sz="4400" b="1" dirty="0">
              <a:solidFill>
                <a:srgbClr val="0000FF"/>
              </a:solidFill>
            </a:endParaRPr>
          </a:p>
        </p:txBody>
      </p:sp>
      <p:sp>
        <p:nvSpPr>
          <p:cNvPr id="949" name="ETF 評分 - etf.com, etfdb.com 衡量ETF的標準…"/>
          <p:cNvSpPr txBox="1">
            <a:spLocks noGrp="1"/>
          </p:cNvSpPr>
          <p:nvPr>
            <p:ph type="body" sz="half" idx="1"/>
          </p:nvPr>
        </p:nvSpPr>
        <p:spPr>
          <a:xfrm>
            <a:off x="4475990" y="1298288"/>
            <a:ext cx="4511872" cy="31241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lvl="1">
              <a:spcBef>
                <a:spcPts val="753"/>
              </a:spcBef>
              <a:buSzTx/>
              <a:buFont typeface="Wingdings" panose="05000000000000000000" pitchFamily="2" charset="2"/>
              <a:buChar char="ü"/>
              <a:defRPr sz="4000">
                <a:solidFill>
                  <a:srgbClr val="0000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000" b="1" u="sng" dirty="0">
                <a:solidFill>
                  <a:srgbClr val="FF2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sz="2000" dirty="0">
                <a:solidFill>
                  <a:srgbClr val="FF2600"/>
                </a:solidFill>
              </a:rPr>
              <a:t>fficiency</a:t>
            </a:r>
            <a:r>
              <a:rPr lang="zh-TW" altLang="en-US" sz="2000" dirty="0">
                <a:solidFill>
                  <a:srgbClr val="FF2600"/>
                </a:solidFill>
              </a:rPr>
              <a:t>（效率性）</a:t>
            </a:r>
            <a:r>
              <a:rPr lang="zh-TW" altLang="en-US" sz="2000" dirty="0">
                <a:solidFill>
                  <a:srgbClr val="002060"/>
                </a:solidFill>
              </a:rPr>
              <a:t>：</a:t>
            </a:r>
            <a:endParaRPr lang="en-US" altLang="zh-TW" sz="2000" dirty="0">
              <a:solidFill>
                <a:srgbClr val="002060"/>
              </a:solidFill>
            </a:endParaRPr>
          </a:p>
          <a:p>
            <a:pPr marL="278957" lvl="1" indent="0">
              <a:spcBef>
                <a:spcPts val="753"/>
              </a:spcBef>
              <a:buSzTx/>
              <a:buNone/>
              <a:defRPr sz="4000">
                <a:solidFill>
                  <a:srgbClr val="0000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lang="en-US" altLang="zh-TW" sz="2000" dirty="0">
                <a:solidFill>
                  <a:srgbClr val="FF2600"/>
                </a:solidFill>
              </a:rPr>
              <a:t>		</a:t>
            </a:r>
            <a:r>
              <a:rPr lang="zh-TW" altLang="en-US" sz="2000" dirty="0">
                <a:solidFill>
                  <a:schemeClr val="bg1"/>
                </a:solidFill>
              </a:rPr>
              <a:t>相關成本與風險</a:t>
            </a:r>
            <a:r>
              <a:rPr sz="2000" dirty="0">
                <a:solidFill>
                  <a:schemeClr val="bg1"/>
                </a:solidFill>
              </a:rPr>
              <a:t> (</a:t>
            </a:r>
            <a:r>
              <a:rPr sz="2000" dirty="0" err="1">
                <a:solidFill>
                  <a:schemeClr val="bg1"/>
                </a:solidFill>
              </a:rPr>
              <a:t>管理費、稅、價</a:t>
            </a:r>
            <a:r>
              <a:rPr lang="en-US" sz="2000" dirty="0">
                <a:solidFill>
                  <a:schemeClr val="bg1"/>
                </a:solidFill>
              </a:rPr>
              <a:t>	      </a:t>
            </a:r>
            <a:r>
              <a:rPr sz="2000" dirty="0">
                <a:solidFill>
                  <a:schemeClr val="bg1"/>
                </a:solidFill>
              </a:rPr>
              <a:t>差),  </a:t>
            </a:r>
          </a:p>
          <a:p>
            <a:pPr lvl="1">
              <a:spcBef>
                <a:spcPts val="753"/>
              </a:spcBef>
              <a:buSzTx/>
              <a:buFont typeface="Wingdings" panose="05000000000000000000" pitchFamily="2" charset="2"/>
              <a:buChar char="ü"/>
              <a:defRPr sz="4000">
                <a:solidFill>
                  <a:srgbClr val="0000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000" b="1" u="sng" dirty="0">
                <a:solidFill>
                  <a:srgbClr val="FF2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sz="2000" dirty="0">
                <a:solidFill>
                  <a:srgbClr val="FF2600"/>
                </a:solidFill>
              </a:rPr>
              <a:t>radability</a:t>
            </a:r>
            <a:r>
              <a:rPr lang="zh-TW" altLang="en-US" sz="2000" dirty="0">
                <a:solidFill>
                  <a:srgbClr val="FF2600"/>
                </a:solidFill>
              </a:rPr>
              <a:t>（可交易性）</a:t>
            </a:r>
            <a:r>
              <a:rPr lang="zh-TW" altLang="en-US" sz="2000" dirty="0">
                <a:solidFill>
                  <a:srgbClr val="002060"/>
                </a:solidFill>
              </a:rPr>
              <a:t>：</a:t>
            </a:r>
            <a:endParaRPr lang="en-US" altLang="zh-TW" sz="2000" dirty="0">
              <a:solidFill>
                <a:srgbClr val="002060"/>
              </a:solidFill>
            </a:endParaRPr>
          </a:p>
          <a:p>
            <a:pPr marL="278957" lvl="1" indent="0">
              <a:spcBef>
                <a:spcPts val="753"/>
              </a:spcBef>
              <a:buSzTx/>
              <a:buNone/>
              <a:defRPr sz="4000">
                <a:solidFill>
                  <a:srgbClr val="0000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lang="en-US" sz="2000" dirty="0">
                <a:solidFill>
                  <a:srgbClr val="002060"/>
                </a:solidFill>
              </a:rPr>
              <a:t>		</a:t>
            </a:r>
            <a:r>
              <a:rPr lang="zh-TW" altLang="en-US" sz="2000" dirty="0">
                <a:solidFill>
                  <a:srgbClr val="002060"/>
                </a:solidFill>
              </a:rPr>
              <a:t>公開市場</a:t>
            </a:r>
            <a:r>
              <a:rPr lang="zh-TW" altLang="en-US" sz="2000" dirty="0">
                <a:solidFill>
                  <a:srgbClr val="002060"/>
                </a:solidFill>
                <a:latin typeface="Yuanti TC Regular"/>
                <a:ea typeface="Yuanti TC Regular"/>
                <a:cs typeface="Yuanti TC Regular"/>
              </a:rPr>
              <a:t>交易</a:t>
            </a:r>
            <a:r>
              <a:rPr sz="2000" dirty="0" err="1">
                <a:solidFill>
                  <a:srgbClr val="002060"/>
                </a:solidFill>
                <a:latin typeface="Yuanti TC Regular"/>
                <a:ea typeface="Yuanti TC Regular"/>
                <a:cs typeface="Yuanti TC Regular"/>
              </a:rPr>
              <a:t>流動性</a:t>
            </a:r>
            <a:r>
              <a:rPr sz="2000" dirty="0">
                <a:solidFill>
                  <a:srgbClr val="002060"/>
                </a:solidFill>
                <a:latin typeface="Yuanti TC Regular"/>
                <a:ea typeface="Yuanti TC Regular"/>
                <a:cs typeface="Yuanti TC Regular"/>
              </a:rPr>
              <a:t> </a:t>
            </a:r>
          </a:p>
          <a:p>
            <a:pPr lvl="1">
              <a:spcBef>
                <a:spcPts val="753"/>
              </a:spcBef>
              <a:buSzTx/>
              <a:buFont typeface="Wingdings" panose="05000000000000000000" pitchFamily="2" charset="2"/>
              <a:buChar char="ü"/>
              <a:defRPr sz="4000">
                <a:solidFill>
                  <a:srgbClr val="0000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000" b="1" u="sng" dirty="0">
                <a:solidFill>
                  <a:srgbClr val="FF2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sz="2000" dirty="0">
                <a:solidFill>
                  <a:srgbClr val="FF2600"/>
                </a:solidFill>
              </a:rPr>
              <a:t>it</a:t>
            </a:r>
            <a:r>
              <a:rPr sz="2000" dirty="0"/>
              <a:t> </a:t>
            </a:r>
            <a:r>
              <a:rPr lang="zh-TW" altLang="en-US" sz="2000" dirty="0">
                <a:solidFill>
                  <a:srgbClr val="FF2600"/>
                </a:solidFill>
              </a:rPr>
              <a:t>（追蹤能力）</a:t>
            </a:r>
            <a:r>
              <a:rPr lang="zh-TW" altLang="en-US" sz="2000" dirty="0">
                <a:solidFill>
                  <a:srgbClr val="002060"/>
                </a:solidFill>
              </a:rPr>
              <a:t>：</a:t>
            </a:r>
            <a:endParaRPr lang="en-US" altLang="zh-TW" sz="2000" dirty="0">
              <a:solidFill>
                <a:srgbClr val="002060"/>
              </a:solidFill>
            </a:endParaRPr>
          </a:p>
          <a:p>
            <a:pPr marL="278957" lvl="1" indent="0">
              <a:spcBef>
                <a:spcPts val="753"/>
              </a:spcBef>
              <a:buSzTx/>
              <a:buNone/>
              <a:defRPr sz="4000">
                <a:solidFill>
                  <a:srgbClr val="0000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lang="en-US" altLang="zh-TW" sz="2000" dirty="0">
                <a:solidFill>
                  <a:srgbClr val="00206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		ETF</a:t>
            </a:r>
            <a:r>
              <a:rPr lang="zh-TW" altLang="zh-TW" sz="2000" dirty="0">
                <a:solidFill>
                  <a:srgbClr val="00206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與相對應的追蹤標的之間的</a:t>
            </a:r>
            <a:r>
              <a:rPr lang="en-US" altLang="zh-TW" sz="2000" dirty="0">
                <a:solidFill>
                  <a:srgbClr val="00206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			</a:t>
            </a:r>
            <a:r>
              <a:rPr lang="zh-TW" altLang="zh-TW" sz="2000" dirty="0">
                <a:solidFill>
                  <a:srgbClr val="002060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相關性</a:t>
            </a:r>
            <a:endParaRPr sz="2000" dirty="0">
              <a:solidFill>
                <a:srgbClr val="002060"/>
              </a:solidFill>
              <a:latin typeface="Yuanti TC Regular"/>
              <a:ea typeface="Yuanti TC Regular"/>
              <a:cs typeface="Yuanti TC Regular"/>
            </a:endParaRPr>
          </a:p>
        </p:txBody>
      </p:sp>
      <p:pic>
        <p:nvPicPr>
          <p:cNvPr id="950" name="螢幕快照 2017-09-25 上午11.49.49.png" descr="螢幕快照 2017-09-25 上午11.49.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876" y="2335947"/>
            <a:ext cx="4113289" cy="1429726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sp>
        <p:nvSpPr>
          <p:cNvPr id="2" name="矩形 1"/>
          <p:cNvSpPr/>
          <p:nvPr/>
        </p:nvSpPr>
        <p:spPr>
          <a:xfrm>
            <a:off x="238876" y="1364963"/>
            <a:ext cx="38949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753"/>
              </a:spcBef>
              <a:defRPr sz="4000">
                <a:solidFill>
                  <a:srgbClr val="0000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lang="en-US" altLang="zh-TW" sz="2000" dirty="0">
                <a:solidFill>
                  <a:srgbClr val="000000"/>
                </a:solidFill>
              </a:rPr>
              <a:t>ETF </a:t>
            </a:r>
            <a:r>
              <a:rPr lang="zh-TW" altLang="en-US" sz="2000" dirty="0">
                <a:solidFill>
                  <a:srgbClr val="000000"/>
                </a:solidFill>
              </a:rPr>
              <a:t>評分 </a:t>
            </a:r>
            <a:r>
              <a:rPr lang="en-US" altLang="zh-TW" sz="2000" dirty="0">
                <a:solidFill>
                  <a:srgbClr val="000000"/>
                </a:solidFill>
              </a:rPr>
              <a:t>- </a:t>
            </a:r>
            <a:r>
              <a:rPr lang="en-US" altLang="zh-TW" sz="2000" u="sng" dirty="0">
                <a:solidFill>
                  <a:srgbClr val="000000"/>
                </a:solidFill>
                <a:hlinkClick r:id="rId3"/>
              </a:rPr>
              <a:t>etf.com</a:t>
            </a:r>
            <a:r>
              <a:rPr lang="en-US" altLang="zh-TW" sz="2000" dirty="0">
                <a:solidFill>
                  <a:srgbClr val="000000"/>
                </a:solidFill>
              </a:rPr>
              <a:t>, </a:t>
            </a:r>
            <a:r>
              <a:rPr lang="en-US" altLang="zh-TW" sz="2000" u="sng" dirty="0">
                <a:solidFill>
                  <a:srgbClr val="000000"/>
                </a:solidFill>
                <a:hlinkClick r:id="rId4"/>
              </a:rPr>
              <a:t>etfdb.com</a:t>
            </a:r>
            <a:br>
              <a:rPr lang="en-US" altLang="zh-TW" sz="2000" dirty="0">
                <a:solidFill>
                  <a:srgbClr val="000000"/>
                </a:solidFill>
              </a:rPr>
            </a:br>
            <a:r>
              <a:rPr lang="zh-TW" altLang="en-US" sz="2000" dirty="0">
                <a:solidFill>
                  <a:srgbClr val="000000"/>
                </a:solidFill>
              </a:rPr>
              <a:t>衡量</a:t>
            </a:r>
            <a:r>
              <a:rPr lang="en-US" altLang="zh-TW" sz="2000" dirty="0">
                <a:solidFill>
                  <a:srgbClr val="000000"/>
                </a:solidFill>
              </a:rPr>
              <a:t>ETF</a:t>
            </a:r>
            <a:r>
              <a:rPr lang="zh-TW" altLang="en-US" sz="2000" dirty="0">
                <a:solidFill>
                  <a:srgbClr val="000000"/>
                </a:solidFill>
              </a:rPr>
              <a:t>的標準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862" y="3552537"/>
            <a:ext cx="1841500" cy="17399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機器人理專祕密解析大綱"/>
          <p:cNvSpPr txBox="1">
            <a:spLocks noGrp="1"/>
          </p:cNvSpPr>
          <p:nvPr>
            <p:ph type="title"/>
          </p:nvPr>
        </p:nvSpPr>
        <p:spPr>
          <a:xfrm>
            <a:off x="473274" y="895350"/>
            <a:ext cx="8197453" cy="1604509"/>
          </a:xfrm>
          <a:prstGeom prst="rect">
            <a:avLst/>
          </a:prstGeom>
          <a:blipFill>
            <a:blip r:embed="rId2"/>
          </a:blipFill>
        </p:spPr>
        <p:txBody>
          <a:bodyPr anchor="b">
            <a:noAutofit/>
          </a:bodyPr>
          <a:lstStyle>
            <a:lvl1pPr algn="l">
              <a:defRPr sz="7000" spc="140">
                <a:solidFill>
                  <a:srgbClr val="FFFF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lvl1pPr>
          </a:lstStyle>
          <a:p>
            <a:r>
              <a:rPr sz="5400" dirty="0" err="1"/>
              <a:t>機器人理專解析</a:t>
            </a:r>
            <a:endParaRPr sz="5400" dirty="0"/>
          </a:p>
        </p:txBody>
      </p:sp>
      <p:sp>
        <p:nvSpPr>
          <p:cNvPr id="1043" name="機器人理專（Robo-Advisor 1.0） 現況…"/>
          <p:cNvSpPr txBox="1">
            <a:spLocks noGrp="1"/>
          </p:cNvSpPr>
          <p:nvPr>
            <p:ph type="body" idx="1"/>
          </p:nvPr>
        </p:nvSpPr>
        <p:spPr>
          <a:xfrm>
            <a:off x="473274" y="2676525"/>
            <a:ext cx="8197453" cy="199146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  <a:defRPr sz="3600" spc="72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400" dirty="0" err="1"/>
              <a:t>機器人理專（Robo-Advisor</a:t>
            </a:r>
            <a:r>
              <a:rPr sz="2400" dirty="0"/>
              <a:t> 1.0） </a:t>
            </a:r>
            <a:r>
              <a:rPr sz="2400" dirty="0" err="1"/>
              <a:t>現況</a:t>
            </a:r>
            <a:endParaRPr lang="en-US" sz="2400" dirty="0"/>
          </a:p>
          <a:p>
            <a:pPr marL="0" indent="0">
              <a:spcBef>
                <a:spcPts val="0"/>
              </a:spcBef>
              <a:buNone/>
              <a:defRPr sz="3600" spc="72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lang="en-US" altLang="zh-TW" sz="2400" dirty="0"/>
              <a:t>MV Model</a:t>
            </a:r>
          </a:p>
          <a:p>
            <a:pPr marL="0" indent="0">
              <a:spcBef>
                <a:spcPts val="0"/>
              </a:spcBef>
              <a:buNone/>
              <a:defRPr sz="3600" spc="72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lang="en-US" altLang="zh-TW" sz="2400" dirty="0"/>
              <a:t>BL Model</a:t>
            </a:r>
          </a:p>
          <a:p>
            <a:pPr marL="0" indent="0">
              <a:spcBef>
                <a:spcPts val="0"/>
              </a:spcBef>
              <a:buNone/>
              <a:defRPr sz="3600" spc="72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lang="en-US" altLang="zh-TW" sz="2400" dirty="0"/>
              <a:t>Service</a:t>
            </a:r>
            <a:endParaRPr sz="2400" dirty="0"/>
          </a:p>
          <a:p>
            <a:pPr marL="0" indent="0">
              <a:spcBef>
                <a:spcPts val="0"/>
              </a:spcBef>
              <a:buNone/>
              <a:defRPr sz="3600" spc="72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400" dirty="0" err="1"/>
              <a:t>第二代機器人理專（Robo-Advisor</a:t>
            </a:r>
            <a:r>
              <a:rPr sz="2400" dirty="0"/>
              <a:t> 2.0）</a:t>
            </a:r>
          </a:p>
          <a:p>
            <a:pPr marL="0" indent="0">
              <a:spcBef>
                <a:spcPts val="0"/>
              </a:spcBef>
              <a:buNone/>
              <a:defRPr sz="3600" spc="72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610423682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Markowitz’s Mean-Variance Model"/>
          <p:cNvSpPr txBox="1">
            <a:spLocks noGrp="1"/>
          </p:cNvSpPr>
          <p:nvPr>
            <p:ph type="title"/>
          </p:nvPr>
        </p:nvSpPr>
        <p:spPr>
          <a:xfrm>
            <a:off x="454831" y="736601"/>
            <a:ext cx="8234337" cy="2300240"/>
          </a:xfrm>
          <a:prstGeom prst="rect">
            <a:avLst/>
          </a:prstGeom>
          <a:solidFill>
            <a:srgbClr val="575D46"/>
          </a:solidFill>
        </p:spPr>
        <p:txBody>
          <a:bodyPr anchor="b">
            <a:normAutofit/>
          </a:bodyPr>
          <a:lstStyle>
            <a:lvl1pPr marL="981755" indent="-981755" algn="l" defTabSz="356615">
              <a:lnSpc>
                <a:spcPct val="80000"/>
              </a:lnSpc>
              <a:buClr>
                <a:srgbClr val="9A958E"/>
              </a:buClr>
              <a:buSzPct val="75000"/>
              <a:buChar char="•"/>
              <a:defRPr sz="5771" spc="115">
                <a:solidFill>
                  <a:srgbClr val="FFFFFF"/>
                </a:solidFill>
              </a:defRPr>
            </a:lvl1pPr>
          </a:lstStyle>
          <a:p>
            <a:pPr marL="0" indent="0">
              <a:buNone/>
            </a:pPr>
            <a:r>
              <a:rPr sz="5400" dirty="0"/>
              <a:t>Markowitz’s </a:t>
            </a:r>
            <a:br>
              <a:rPr lang="en-US" altLang="zh-TW" sz="5400" dirty="0"/>
            </a:br>
            <a:r>
              <a:rPr sz="5400" dirty="0"/>
              <a:t>Mean-Variance Model</a:t>
            </a:r>
          </a:p>
        </p:txBody>
      </p:sp>
    </p:spTree>
    <p:extLst>
      <p:ext uri="{BB962C8B-B14F-4D97-AF65-F5344CB8AC3E}">
        <p14:creationId xmlns:p14="http://schemas.microsoft.com/office/powerpoint/2010/main" val="458869103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投資組合模型 - MV (1/2)"/>
          <p:cNvSpPr txBox="1">
            <a:spLocks noGrp="1"/>
          </p:cNvSpPr>
          <p:nvPr>
            <p:ph type="title"/>
          </p:nvPr>
        </p:nvSpPr>
        <p:spPr>
          <a:xfrm>
            <a:off x="473274" y="308074"/>
            <a:ext cx="8197453" cy="74339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 spc="119">
                <a:latin typeface="Yuanti TC Regular"/>
                <a:ea typeface="Yuanti TC Regular"/>
                <a:cs typeface="Yuanti TC Regular"/>
                <a:sym typeface="Yuanti TC Regular"/>
              </a:defRPr>
            </a:lvl1pPr>
          </a:lstStyle>
          <a:p>
            <a:r>
              <a:rPr lang="zh-TW" altLang="en-US" sz="4400" b="1" dirty="0">
                <a:solidFill>
                  <a:srgbClr val="0000FF"/>
                </a:solidFill>
              </a:rPr>
              <a:t>模型簡介</a:t>
            </a:r>
            <a:endParaRPr sz="4400" b="1" dirty="0">
              <a:solidFill>
                <a:srgbClr val="0000FF"/>
              </a:solidFill>
            </a:endParaRPr>
          </a:p>
        </p:txBody>
      </p:sp>
      <p:sp>
        <p:nvSpPr>
          <p:cNvPr id="1101" name="Markowitz’s Mean-Variance Model…"/>
          <p:cNvSpPr txBox="1">
            <a:spLocks noGrp="1"/>
          </p:cNvSpPr>
          <p:nvPr>
            <p:ph type="body" idx="1"/>
          </p:nvPr>
        </p:nvSpPr>
        <p:spPr>
          <a:xfrm>
            <a:off x="383976" y="1168375"/>
            <a:ext cx="8197453" cy="1504217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426975" indent="-426975">
              <a:spcBef>
                <a:spcPts val="600"/>
              </a:spcBef>
              <a:defRPr sz="4000" spc="79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400" dirty="0"/>
              <a:t>Markowitz’s Mean-Variance Model</a:t>
            </a:r>
          </a:p>
          <a:p>
            <a:pPr marL="426975" indent="-426975">
              <a:spcBef>
                <a:spcPts val="600"/>
              </a:spcBef>
              <a:defRPr sz="4000" spc="79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400" dirty="0" err="1"/>
              <a:t>馬可維茲</a:t>
            </a:r>
            <a:r>
              <a:rPr sz="2400" dirty="0"/>
              <a:t> </a:t>
            </a:r>
            <a:r>
              <a:rPr sz="2400" dirty="0" err="1"/>
              <a:t>均值變異模型</a:t>
            </a:r>
            <a:endParaRPr sz="2400" dirty="0"/>
          </a:p>
          <a:p>
            <a:pPr marL="0" indent="95642">
              <a:spcBef>
                <a:spcPts val="600"/>
              </a:spcBef>
              <a:buClrTx/>
              <a:buSzTx/>
              <a:buNone/>
              <a:defRPr sz="3000" spc="59">
                <a:solidFill>
                  <a:srgbClr val="000000"/>
                </a:solidFill>
                <a:latin typeface="Yuanti TC Bold"/>
                <a:ea typeface="Yuanti TC Bold"/>
                <a:cs typeface="Yuanti TC Bold"/>
                <a:sym typeface="Yuanti TC Bold"/>
              </a:defRPr>
            </a:pPr>
            <a:r>
              <a:rPr sz="2400" dirty="0"/>
              <a:t>     </a:t>
            </a:r>
            <a:r>
              <a:rPr sz="2400" dirty="0" err="1"/>
              <a:t>給定風險下，最佳投資組合為預期報酬最大之投組</a:t>
            </a:r>
            <a:endParaRPr sz="2400" dirty="0"/>
          </a:p>
          <a:p>
            <a:pPr marL="0" indent="95642">
              <a:spcBef>
                <a:spcPts val="600"/>
              </a:spcBef>
              <a:buClrTx/>
              <a:buSzTx/>
              <a:buNone/>
              <a:defRPr sz="3000" spc="59">
                <a:solidFill>
                  <a:srgbClr val="000000"/>
                </a:solidFill>
                <a:latin typeface="Yuanti TC Bold"/>
                <a:ea typeface="Yuanti TC Bold"/>
                <a:cs typeface="Yuanti TC Bold"/>
                <a:sym typeface="Yuanti TC Bold"/>
              </a:defRPr>
            </a:pPr>
            <a:r>
              <a:rPr sz="2400" dirty="0"/>
              <a:t>     </a:t>
            </a:r>
            <a:r>
              <a:rPr sz="2400" dirty="0" err="1"/>
              <a:t>給定報酬下，最佳投資組合為風險最小之投資組合</a:t>
            </a:r>
            <a:endParaRPr sz="2400" dirty="0"/>
          </a:p>
        </p:txBody>
      </p:sp>
      <p:pic>
        <p:nvPicPr>
          <p:cNvPr id="1103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969" y="2642379"/>
            <a:ext cx="3241477" cy="449493"/>
          </a:xfrm>
          <a:prstGeom prst="rect">
            <a:avLst/>
          </a:prstGeom>
          <a:ln w="12700">
            <a:miter lim="400000"/>
          </a:ln>
        </p:spPr>
      </p:pic>
      <p:sp>
        <p:nvSpPr>
          <p:cNvPr id="1104" name=": 投資組合報酬率…"/>
          <p:cNvSpPr txBox="1"/>
          <p:nvPr/>
        </p:nvSpPr>
        <p:spPr>
          <a:xfrm>
            <a:off x="3314109" y="3145811"/>
            <a:ext cx="4601165" cy="1757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1881" tIns="31881" rIns="31881" bIns="31881" anchor="ctr">
            <a:spAutoFit/>
          </a:bodyPr>
          <a:lstStyle/>
          <a:p>
            <a:pPr algn="l" defTabSz="366629">
              <a:defRPr sz="3600">
                <a:solidFill>
                  <a:srgbClr val="0433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200" dirty="0"/>
              <a:t>: </a:t>
            </a:r>
            <a:r>
              <a:rPr sz="2200" dirty="0" err="1"/>
              <a:t>投資組合報酬率</a:t>
            </a:r>
            <a:endParaRPr sz="2200" dirty="0"/>
          </a:p>
          <a:p>
            <a:pPr algn="l" defTabSz="366629">
              <a:defRPr sz="3600">
                <a:solidFill>
                  <a:srgbClr val="0433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200" dirty="0"/>
              <a:t>: </a:t>
            </a:r>
            <a:r>
              <a:rPr sz="2200" dirty="0" err="1"/>
              <a:t>投資組合權重</a:t>
            </a:r>
            <a:endParaRPr sz="2200" dirty="0"/>
          </a:p>
          <a:p>
            <a:pPr algn="l" defTabSz="366629">
              <a:defRPr sz="3600">
                <a:solidFill>
                  <a:srgbClr val="0433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200" dirty="0"/>
              <a:t>: </a:t>
            </a:r>
            <a:r>
              <a:rPr sz="2200" dirty="0" err="1"/>
              <a:t>各標的報酬率</a:t>
            </a:r>
            <a:endParaRPr sz="2200" dirty="0"/>
          </a:p>
          <a:p>
            <a:pPr algn="l" defTabSz="366629">
              <a:defRPr sz="3600">
                <a:solidFill>
                  <a:srgbClr val="0433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200" dirty="0"/>
              <a:t>: </a:t>
            </a:r>
            <a:r>
              <a:rPr sz="2200" dirty="0" err="1"/>
              <a:t>投資組合波動率</a:t>
            </a:r>
            <a:r>
              <a:rPr sz="2200" dirty="0"/>
              <a:t>(</a:t>
            </a:r>
            <a:r>
              <a:rPr sz="2200" dirty="0" err="1"/>
              <a:t>風險</a:t>
            </a:r>
            <a:r>
              <a:rPr sz="2200" dirty="0"/>
              <a:t>)</a:t>
            </a:r>
          </a:p>
          <a:p>
            <a:pPr algn="l" defTabSz="366629">
              <a:defRPr sz="3600">
                <a:solidFill>
                  <a:srgbClr val="0433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200" dirty="0"/>
              <a:t>: </a:t>
            </a:r>
            <a:r>
              <a:rPr sz="2200" dirty="0" err="1"/>
              <a:t>標的日報酬之共變異矩陣</a:t>
            </a:r>
            <a:endParaRPr sz="2200" dirty="0"/>
          </a:p>
        </p:txBody>
      </p:sp>
      <p:sp>
        <p:nvSpPr>
          <p:cNvPr id="1105" name="Rp…"/>
          <p:cNvSpPr txBox="1"/>
          <p:nvPr/>
        </p:nvSpPr>
        <p:spPr>
          <a:xfrm>
            <a:off x="2834048" y="3191242"/>
            <a:ext cx="480059" cy="1757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1881" tIns="31881" rIns="31881" bIns="31881" anchor="ctr">
            <a:spAutoFit/>
          </a:bodyPr>
          <a:lstStyle/>
          <a:p>
            <a:pPr defTabSz="366629">
              <a:spcBef>
                <a:spcPts val="628"/>
              </a:spcBef>
              <a:defRPr sz="3600">
                <a:solidFill>
                  <a:srgbClr val="0433FF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sz="1800" dirty="0" err="1"/>
              <a:t>R</a:t>
            </a:r>
            <a:r>
              <a:rPr sz="1800" baseline="-5999" dirty="0" err="1"/>
              <a:t>p</a:t>
            </a:r>
            <a:endParaRPr sz="1800" baseline="-5999" dirty="0"/>
          </a:p>
          <a:p>
            <a:pPr defTabSz="366629">
              <a:spcBef>
                <a:spcPts val="628"/>
              </a:spcBef>
              <a:defRPr sz="3600">
                <a:solidFill>
                  <a:srgbClr val="0433FF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sz="1800" dirty="0"/>
              <a:t>W</a:t>
            </a:r>
            <a:endParaRPr sz="1800" baseline="-5999" dirty="0"/>
          </a:p>
          <a:p>
            <a:pPr defTabSz="366629">
              <a:spcBef>
                <a:spcPts val="628"/>
              </a:spcBef>
              <a:defRPr sz="3600">
                <a:solidFill>
                  <a:srgbClr val="0433FF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sz="1800" dirty="0"/>
              <a:t>R</a:t>
            </a:r>
            <a:endParaRPr sz="1800" baseline="-5999" dirty="0"/>
          </a:p>
          <a:p>
            <a:pPr defTabSz="366629">
              <a:spcBef>
                <a:spcPts val="628"/>
              </a:spcBef>
              <a:defRPr sz="3600">
                <a:solidFill>
                  <a:srgbClr val="0433FF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sz="1800" dirty="0" err="1"/>
              <a:t>σ</a:t>
            </a:r>
            <a:r>
              <a:rPr sz="1800" baseline="-5999" dirty="0" err="1"/>
              <a:t>p</a:t>
            </a:r>
            <a:endParaRPr sz="1800" baseline="31999" dirty="0"/>
          </a:p>
          <a:p>
            <a:pPr defTabSz="366629">
              <a:spcBef>
                <a:spcPts val="628"/>
              </a:spcBef>
              <a:defRPr sz="3600">
                <a:solidFill>
                  <a:srgbClr val="0433FF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sz="1800" dirty="0"/>
              <a:t>Σ</a:t>
            </a:r>
          </a:p>
        </p:txBody>
      </p:sp>
      <p:pic>
        <p:nvPicPr>
          <p:cNvPr id="1106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82703" y="2639383"/>
            <a:ext cx="3911203" cy="45548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631894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投資組合模型 - MV (2/2)"/>
          <p:cNvSpPr txBox="1">
            <a:spLocks noGrp="1"/>
          </p:cNvSpPr>
          <p:nvPr>
            <p:ph type="title"/>
          </p:nvPr>
        </p:nvSpPr>
        <p:spPr>
          <a:xfrm>
            <a:off x="454224" y="212824"/>
            <a:ext cx="8197453" cy="89698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000" spc="119">
                <a:latin typeface="Yuanti TC Regular"/>
                <a:ea typeface="Yuanti TC Regular"/>
                <a:cs typeface="Yuanti TC Regular"/>
                <a:sym typeface="Yuanti TC Regular"/>
              </a:defRPr>
            </a:lvl1pPr>
          </a:lstStyle>
          <a:p>
            <a:r>
              <a:rPr lang="zh-TW" altLang="en-US" sz="4400" b="1" dirty="0">
                <a:solidFill>
                  <a:srgbClr val="0000FF"/>
                </a:solidFill>
              </a:rPr>
              <a:t>效率前緣</a:t>
            </a:r>
            <a:r>
              <a:rPr lang="en-US" altLang="zh-TW" sz="4400" b="1" dirty="0">
                <a:solidFill>
                  <a:srgbClr val="0000FF"/>
                </a:solidFill>
              </a:rPr>
              <a:t> Efficient Frontier</a:t>
            </a:r>
            <a:endParaRPr sz="4400" b="1" dirty="0">
              <a:solidFill>
                <a:srgbClr val="0000FF"/>
              </a:solidFill>
            </a:endParaRPr>
          </a:p>
        </p:txBody>
      </p:sp>
      <p:sp>
        <p:nvSpPr>
          <p:cNvPr id="1109" name="效率前緣 (Efficient Frontier):"/>
          <p:cNvSpPr txBox="1">
            <a:spLocks noGrp="1"/>
          </p:cNvSpPr>
          <p:nvPr>
            <p:ph type="body" idx="1"/>
          </p:nvPr>
        </p:nvSpPr>
        <p:spPr>
          <a:xfrm>
            <a:off x="1318847" y="1158211"/>
            <a:ext cx="6515099" cy="507931"/>
          </a:xfrm>
          <a:prstGeom prst="rect">
            <a:avLst/>
          </a:prstGeom>
        </p:spPr>
        <p:txBody>
          <a:bodyPr>
            <a:noAutofit/>
          </a:bodyPr>
          <a:lstStyle>
            <a:lvl1pPr marL="653142" indent="-653142">
              <a:buClrTx/>
              <a:buSzPct val="50000"/>
              <a:buBlip>
                <a:blip r:embed="rId2"/>
              </a:buBlip>
              <a:defRPr sz="4000" spc="79">
                <a:solidFill>
                  <a:srgbClr val="FF0000"/>
                </a:solidFill>
                <a:latin typeface="Yuanti TC Bold"/>
                <a:ea typeface="Yuanti TC Bold"/>
                <a:cs typeface="Yuanti TC Bold"/>
                <a:sym typeface="Yuanti TC Bold"/>
              </a:defRPr>
            </a:lvl1pPr>
          </a:lstStyle>
          <a:p>
            <a:pPr marL="426975" indent="-426975">
              <a:spcBef>
                <a:spcPts val="600"/>
              </a:spcBef>
              <a:defRPr sz="4000" spc="79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lang="zh-TW" altLang="en-US" sz="1800" dirty="0"/>
              <a:t>效率前緣上為各風險（或各報酬）下的最佳投資組合。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429" y="1576300"/>
            <a:ext cx="4730498" cy="3163520"/>
          </a:xfrm>
          <a:prstGeom prst="rect">
            <a:avLst/>
          </a:prstGeom>
        </p:spPr>
      </p:pic>
      <p:sp>
        <p:nvSpPr>
          <p:cNvPr id="6" name="Source: investopedia.com"/>
          <p:cNvSpPr txBox="1"/>
          <p:nvPr/>
        </p:nvSpPr>
        <p:spPr>
          <a:xfrm>
            <a:off x="6534912" y="3988042"/>
            <a:ext cx="2369734" cy="295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1881" tIns="31881" rIns="31881" bIns="31881">
            <a:spAutoFit/>
          </a:bodyPr>
          <a:lstStyle/>
          <a:p>
            <a:r>
              <a:rPr dirty="0"/>
              <a:t>Source: </a:t>
            </a:r>
            <a:r>
              <a:rPr u="sng" dirty="0">
                <a:hlinkClick r:id="rId4"/>
              </a:rPr>
              <a:t>investopedia.com</a:t>
            </a:r>
            <a:endParaRPr u="sng" dirty="0"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3134892072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0146" y="234404"/>
            <a:ext cx="8634045" cy="1138535"/>
          </a:xfrm>
        </p:spPr>
        <p:txBody>
          <a:bodyPr>
            <a:noAutofit/>
          </a:bodyPr>
          <a:lstStyle/>
          <a:p>
            <a:r>
              <a:rPr lang="zh-TW" altLang="en-US" sz="4400" b="1" dirty="0">
                <a:solidFill>
                  <a:srgbClr val="0000FF"/>
                </a:solidFill>
              </a:rPr>
              <a:t>執行最佳化</a:t>
            </a:r>
            <a:endParaRPr lang="zh-TW" altLang="en-US" sz="4400" b="1" cap="all" spc="119" dirty="0">
              <a:solidFill>
                <a:srgbClr val="0000FF"/>
              </a:solidFill>
              <a:latin typeface="Yuanti TC Regular"/>
              <a:ea typeface="Yuanti TC Regular"/>
              <a:cs typeface="Yuanti TC Regular"/>
              <a:sym typeface="Yuanti TC Regular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626320" y="1457402"/>
                <a:ext cx="74952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b="1" cap="all" spc="119" dirty="0">
                    <a:solidFill>
                      <a:srgbClr val="0000FF"/>
                    </a:solidFill>
                    <a:latin typeface="Yuanti TC Regular"/>
                    <a:ea typeface="Yuanti TC Regular"/>
                    <a:cs typeface="Yuanti TC Regular"/>
                    <a:sym typeface="Yuanti TC Regular"/>
                  </a:rPr>
                  <a:t>Quadratic Programming</a:t>
                </a:r>
                <a14:m>
                  <m:oMath xmlns:m="http://schemas.openxmlformats.org/officeDocument/2006/math">
                    <m:r>
                      <a:rPr lang="en-US" altLang="zh-TW" sz="2400" b="1" i="0" smtClean="0">
                        <a:solidFill>
                          <a:srgbClr val="FF0000"/>
                        </a:solidFill>
                        <a:latin typeface="Cambria Math"/>
                      </a:rPr>
                      <m:t>    </m:t>
                    </m:r>
                    <m:r>
                      <a:rPr lang="en-US" altLang="zh-TW" sz="2400" i="1" smtClean="0">
                        <a:solidFill>
                          <a:srgbClr val="FF0000"/>
                        </a:solidFill>
                        <a:latin typeface="Cambria Math"/>
                      </a:rPr>
                      <m:t>𝑞𝑝</m:t>
                    </m:r>
                    <m:r>
                      <a:rPr lang="en-US" altLang="zh-TW" sz="2400" i="1" smtClean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altLang="zh-TW" sz="2400" i="1" smtClean="0">
                        <a:solidFill>
                          <a:srgbClr val="FF0000"/>
                        </a:solidFill>
                        <a:latin typeface="Cambria Math"/>
                      </a:rPr>
                      <m:t>𝑃</m:t>
                    </m:r>
                    <m:r>
                      <a:rPr lang="en-US" altLang="zh-TW" sz="2400" i="1" smtClean="0">
                        <a:solidFill>
                          <a:srgbClr val="FF0000"/>
                        </a:solidFill>
                        <a:latin typeface="Cambria Math"/>
                      </a:rPr>
                      <m:t>,</m:t>
                    </m:r>
                    <m:r>
                      <a:rPr lang="en-US" altLang="zh-TW" sz="2400" i="1" smtClean="0">
                        <a:solidFill>
                          <a:srgbClr val="FF0000"/>
                        </a:solidFill>
                        <a:latin typeface="Cambria Math"/>
                      </a:rPr>
                      <m:t>𝑞</m:t>
                    </m:r>
                    <m:r>
                      <a:rPr lang="en-US" altLang="zh-TW" sz="2400" i="1" smtClean="0">
                        <a:solidFill>
                          <a:srgbClr val="FF0000"/>
                        </a:solidFill>
                        <a:latin typeface="Cambria Math"/>
                      </a:rPr>
                      <m:t>,</m:t>
                    </m:r>
                    <m:r>
                      <a:rPr lang="en-US" altLang="zh-TW" sz="2400" i="1" smtClean="0">
                        <a:solidFill>
                          <a:srgbClr val="FF0000"/>
                        </a:solidFill>
                        <a:latin typeface="Cambria Math"/>
                      </a:rPr>
                      <m:t>𝐺</m:t>
                    </m:r>
                    <m:r>
                      <a:rPr lang="en-US" altLang="zh-TW" sz="2400" i="1" smtClean="0">
                        <a:solidFill>
                          <a:srgbClr val="FF0000"/>
                        </a:solidFill>
                        <a:latin typeface="Cambria Math"/>
                      </a:rPr>
                      <m:t>,</m:t>
                    </m:r>
                    <m:r>
                      <a:rPr lang="en-US" altLang="zh-TW" sz="2400" i="1" smtClean="0">
                        <a:solidFill>
                          <a:srgbClr val="FF0000"/>
                        </a:solidFill>
                        <a:latin typeface="Cambria Math"/>
                      </a:rPr>
                      <m:t>h</m:t>
                    </m:r>
                    <m:r>
                      <a:rPr lang="en-US" altLang="zh-TW" sz="2400" i="1" smtClean="0">
                        <a:solidFill>
                          <a:srgbClr val="FF0000"/>
                        </a:solidFill>
                        <a:latin typeface="Cambria Math"/>
                      </a:rPr>
                      <m:t>,</m:t>
                    </m:r>
                    <m:r>
                      <a:rPr lang="en-US" altLang="zh-TW" sz="2400" i="1" smtClean="0">
                        <a:solidFill>
                          <a:srgbClr val="FF0000"/>
                        </a:solidFill>
                        <a:latin typeface="Cambria Math"/>
                      </a:rPr>
                      <m:t>𝐴</m:t>
                    </m:r>
                    <m:r>
                      <a:rPr lang="en-US" altLang="zh-TW" sz="2400" i="1" smtClean="0">
                        <a:solidFill>
                          <a:srgbClr val="FF0000"/>
                        </a:solidFill>
                        <a:latin typeface="Cambria Math"/>
                      </a:rPr>
                      <m:t>,</m:t>
                    </m:r>
                    <m:r>
                      <a:rPr lang="en-US" altLang="zh-TW" sz="2400" i="1" smtClean="0">
                        <a:solidFill>
                          <a:srgbClr val="FF0000"/>
                        </a:solidFill>
                        <a:latin typeface="Cambria Math"/>
                      </a:rPr>
                      <m:t>𝑏</m:t>
                    </m:r>
                    <m:r>
                      <a:rPr lang="en-US" altLang="zh-TW" sz="2400" i="1" smtClean="0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20" y="1457402"/>
                <a:ext cx="7495257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651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群組 7"/>
          <p:cNvGrpSpPr/>
          <p:nvPr/>
        </p:nvGrpSpPr>
        <p:grpSpPr>
          <a:xfrm>
            <a:off x="1428068" y="2076282"/>
            <a:ext cx="6405855" cy="2318583"/>
            <a:chOff x="1428068" y="2172994"/>
            <a:chExt cx="6405855" cy="2318583"/>
          </a:xfrm>
        </p:grpSpPr>
        <p:sp>
          <p:nvSpPr>
            <p:cNvPr id="3" name="文字方塊 2"/>
            <p:cNvSpPr txBox="1"/>
            <p:nvPr/>
          </p:nvSpPr>
          <p:spPr>
            <a:xfrm>
              <a:off x="1428068" y="2172994"/>
              <a:ext cx="6405855" cy="2318583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spAutoFit/>
            </a:bodyPr>
            <a:lstStyle/>
            <a:p>
              <a:pPr algn="l"/>
              <a:r>
                <a:rPr lang="en-US" altLang="zh-TW" sz="2400" dirty="0">
                  <a:solidFill>
                    <a:srgbClr val="000000"/>
                  </a:solidFill>
                  <a:latin typeface="Calibri" panose="020F0502020204030204" pitchFamily="34" charset="0"/>
                </a:rPr>
                <a:t>Solves a quadratic program</a:t>
              </a:r>
              <a:endParaRPr lang="zh-TW" altLang="zh-TW" sz="24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  <a:p>
              <a:pPr algn="l"/>
              <a:r>
                <a:rPr lang="en-US" altLang="zh-TW" sz="2400" dirty="0">
                  <a:solidFill>
                    <a:srgbClr val="000000"/>
                  </a:solidFill>
                  <a:latin typeface="Calibri" panose="020F0502020204030204" pitchFamily="34" charset="0"/>
                </a:rPr>
                <a:t>	</a:t>
              </a:r>
              <a:endParaRPr lang="zh-TW" altLang="zh-TW" sz="24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  <a:p>
              <a:pPr algn="l"/>
              <a:r>
                <a:rPr lang="en-US" altLang="zh-TW" sz="2400" dirty="0">
                  <a:solidFill>
                    <a:srgbClr val="000000"/>
                  </a:solidFill>
                  <a:latin typeface="Calibri" panose="020F0502020204030204" pitchFamily="34" charset="0"/>
                </a:rPr>
                <a:t>					minimize</a:t>
              </a:r>
            </a:p>
            <a:p>
              <a:pPr algn="l"/>
              <a:endParaRPr lang="zh-TW" altLang="zh-TW" sz="24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  <a:p>
              <a:pPr algn="l"/>
              <a:r>
                <a:rPr lang="en-US" altLang="zh-TW" sz="2400" dirty="0">
                  <a:solidFill>
                    <a:srgbClr val="000000"/>
                  </a:solidFill>
                  <a:latin typeface="Calibri" panose="020F0502020204030204" pitchFamily="34" charset="0"/>
                </a:rPr>
                <a:t>					subject to</a:t>
              </a:r>
              <a:endParaRPr lang="zh-TW" altLang="zh-TW" sz="24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sym typeface="Avenir Medium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/>
                <p:cNvSpPr/>
                <p:nvPr/>
              </p:nvSpPr>
              <p:spPr>
                <a:xfrm>
                  <a:off x="4373949" y="2766057"/>
                  <a:ext cx="2504404" cy="7146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zh-TW" altLang="zh-TW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TW" altLang="zh-TW" sz="1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18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TW" sz="18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altLang="zh-TW" sz="18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∗</m:t>
                        </m:r>
                        <m:sSup>
                          <m:sSupPr>
                            <m:ctrlPr>
                              <a:rPr lang="zh-TW" altLang="zh-TW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sz="18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∗</m:t>
                        </m:r>
                        <m:r>
                          <a:rPr lang="en-US" altLang="zh-TW" sz="18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𝑃</m:t>
                        </m:r>
                        <m:r>
                          <a:rPr lang="en-US" altLang="zh-TW" sz="18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∗</m:t>
                        </m:r>
                        <m:r>
                          <a:rPr lang="en-US" altLang="zh-TW" sz="18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altLang="zh-TW" sz="18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zh-TW" altLang="zh-TW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TW" sz="1800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sz="18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altLang="zh-TW" sz="1800">
                            <a:solidFill>
                              <a:srgbClr val="000000"/>
                            </a:solidFill>
                            <a:latin typeface="Cambria Math"/>
                          </a:rPr>
                          <m:t>x</m:t>
                        </m:r>
                      </m:oMath>
                    </m:oMathPara>
                  </a14:m>
                  <a:endParaRPr lang="zh-TW" altLang="en-US" sz="18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矩形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3949" y="2766057"/>
                  <a:ext cx="2504404" cy="714683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/>
                <p:cNvSpPr/>
                <p:nvPr/>
              </p:nvSpPr>
              <p:spPr>
                <a:xfrm>
                  <a:off x="4505828" y="3681227"/>
                  <a:ext cx="115768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80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𝐺</m:t>
                        </m:r>
                        <m:r>
                          <a:rPr lang="en-US" altLang="zh-TW" sz="180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∗</m:t>
                        </m:r>
                        <m:r>
                          <a:rPr lang="en-US" altLang="zh-TW" sz="180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altLang="zh-TW" sz="180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≤</m:t>
                        </m:r>
                        <m:r>
                          <a:rPr lang="en-US" altLang="zh-TW" sz="180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h</m:t>
                        </m:r>
                      </m:oMath>
                    </m:oMathPara>
                  </a14:m>
                  <a:endParaRPr lang="zh-TW" altLang="en-US" sz="18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5828" y="3681227"/>
                  <a:ext cx="1157689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/>
                <p:cNvSpPr/>
                <p:nvPr/>
              </p:nvSpPr>
              <p:spPr>
                <a:xfrm>
                  <a:off x="4505829" y="4034322"/>
                  <a:ext cx="115768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80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𝐴</m:t>
                        </m:r>
                        <m:r>
                          <a:rPr lang="en-US" altLang="zh-TW" sz="180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∗</m:t>
                        </m:r>
                        <m:r>
                          <a:rPr lang="en-US" altLang="zh-TW" sz="180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altLang="zh-TW" sz="180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altLang="zh-TW" sz="180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h</m:t>
                        </m:r>
                      </m:oMath>
                    </m:oMathPara>
                  </a14:m>
                  <a:endParaRPr lang="zh-TW" altLang="en-US" sz="18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5829" y="4034322"/>
                  <a:ext cx="1157689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矩形 8"/>
          <p:cNvSpPr/>
          <p:nvPr/>
        </p:nvSpPr>
        <p:spPr>
          <a:xfrm>
            <a:off x="2226420" y="4502738"/>
            <a:ext cx="47035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通常只能求得  </a:t>
            </a:r>
            <a:r>
              <a:rPr lang="zh-TW" altLang="en-US" sz="2000" dirty="0">
                <a:solidFill>
                  <a:srgbClr val="0000FF"/>
                </a:solidFill>
                <a:latin typeface="Calibri" panose="020F0502020204030204" pitchFamily="34" charset="0"/>
              </a:rPr>
              <a:t>數值解</a:t>
            </a:r>
            <a:r>
              <a:rPr lang="en-US" altLang="zh-TW" sz="2000" dirty="0">
                <a:solidFill>
                  <a:srgbClr val="0000FF"/>
                </a:solidFill>
                <a:latin typeface="Calibri" panose="020F0502020204030204" pitchFamily="34" charset="0"/>
              </a:rPr>
              <a:t>Numerical Solutions</a:t>
            </a:r>
            <a:endParaRPr lang="zh-TW" altLang="en-US" sz="2000" dirty="0">
              <a:solidFill>
                <a:srgbClr val="0000F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838160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97484" y="1790643"/>
            <a:ext cx="7804547" cy="1138535"/>
          </a:xfrm>
        </p:spPr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</a:rPr>
              <a:t>Return</a:t>
            </a: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mr-IN" altLang="zh-TW" dirty="0">
                <a:solidFill>
                  <a:srgbClr val="FF0000"/>
                </a:solidFill>
                <a:latin typeface="Calibri" panose="020F0502020204030204" pitchFamily="34" charset="0"/>
              </a:rPr>
              <a:t>(</a:t>
            </a:r>
            <a:r>
              <a:rPr lang="mr-IN" altLang="zh-TW" dirty="0" err="1">
                <a:solidFill>
                  <a:srgbClr val="FF0000"/>
                </a:solidFill>
                <a:latin typeface="Calibri" panose="020F0502020204030204" pitchFamily="34" charset="0"/>
              </a:rPr>
              <a:t>R</a:t>
            </a:r>
            <a:r>
              <a:rPr lang="mr-IN" altLang="zh-TW" dirty="0">
                <a:solidFill>
                  <a:srgbClr val="FF0000"/>
                </a:solidFill>
                <a:latin typeface="Calibri" panose="020F0502020204030204" pitchFamily="34" charset="0"/>
              </a:rPr>
              <a:t>)</a:t>
            </a: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</a:rPr>
              <a:t> Estimation:</a:t>
            </a:r>
            <a:b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</a:rPr>
            </a:br>
            <a:r>
              <a:rPr lang="en-US" altLang="zh-TW" sz="4000" dirty="0">
                <a:solidFill>
                  <a:srgbClr val="002060"/>
                </a:solidFill>
                <a:latin typeface="Calibri" panose="020F0502020204030204" pitchFamily="34" charset="0"/>
              </a:rPr>
              <a:t>simple way: mean of return data</a:t>
            </a:r>
            <a:endParaRPr lang="zh-TW" altLang="en-US" sz="40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19561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金融科技發展與趨勢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3797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金融科技發展與趨勢</a:t>
            </a:r>
          </a:p>
        </p:txBody>
      </p:sp>
      <p:sp>
        <p:nvSpPr>
          <p:cNvPr id="402" name="PwC：…"/>
          <p:cNvSpPr txBox="1">
            <a:spLocks noGrp="1"/>
          </p:cNvSpPr>
          <p:nvPr>
            <p:ph type="body" sz="half" idx="1"/>
          </p:nvPr>
        </p:nvSpPr>
        <p:spPr>
          <a:xfrm>
            <a:off x="4769508" y="1239124"/>
            <a:ext cx="3323248" cy="3315148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0" indent="0" algn="ctr" defTabSz="154291">
              <a:lnSpc>
                <a:spcPct val="80000"/>
              </a:lnSpc>
              <a:spcBef>
                <a:spcPts val="0"/>
              </a:spcBef>
              <a:buSzTx/>
              <a:buNone/>
              <a:defRPr sz="5400" cap="all" spc="100">
                <a:latin typeface="Futura"/>
                <a:ea typeface="Futura"/>
                <a:cs typeface="Futura"/>
                <a:sym typeface="Futura"/>
              </a:defRPr>
            </a:pPr>
            <a:r>
              <a:rPr sz="2531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PwC：</a:t>
            </a:r>
            <a:endParaRPr lang="en-US" sz="2531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marL="0" indent="0" algn="ctr" defTabSz="154291">
              <a:lnSpc>
                <a:spcPct val="80000"/>
              </a:lnSpc>
              <a:spcBef>
                <a:spcPts val="0"/>
              </a:spcBef>
              <a:buSzTx/>
              <a:buNone/>
              <a:defRPr sz="5400" cap="all" spc="100">
                <a:latin typeface="Futura"/>
                <a:ea typeface="Futura"/>
                <a:cs typeface="Futura"/>
                <a:sym typeface="Futura"/>
              </a:defRPr>
            </a:pPr>
            <a:endParaRPr sz="2531" spc="56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marL="0" indent="0" algn="ctr" defTabSz="154291">
              <a:lnSpc>
                <a:spcPct val="80000"/>
              </a:lnSpc>
              <a:spcBef>
                <a:spcPts val="0"/>
              </a:spcBef>
              <a:buSzTx/>
              <a:buNone/>
              <a:defRPr sz="5400" cap="all" spc="100">
                <a:latin typeface="Futura"/>
                <a:ea typeface="Futura"/>
                <a:cs typeface="Futura"/>
                <a:sym typeface="Futura"/>
              </a:defRPr>
            </a:pPr>
            <a:r>
              <a:rPr sz="2531" dirty="0">
                <a:solidFill>
                  <a:srgbClr val="00B0F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兩波 FinTech 浪潮</a:t>
            </a:r>
            <a:endParaRPr lang="en-US" sz="2531" dirty="0">
              <a:solidFill>
                <a:srgbClr val="00B0F0"/>
              </a:solidFill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marL="0" indent="0" algn="ctr" defTabSz="154291">
              <a:lnSpc>
                <a:spcPct val="80000"/>
              </a:lnSpc>
              <a:spcBef>
                <a:spcPts val="0"/>
              </a:spcBef>
              <a:buSzTx/>
              <a:buNone/>
              <a:defRPr sz="5400" cap="all" spc="100">
                <a:latin typeface="Futura"/>
                <a:ea typeface="Futura"/>
                <a:cs typeface="Futura"/>
                <a:sym typeface="Futura"/>
              </a:defRPr>
            </a:pPr>
            <a:endParaRPr sz="2531" spc="56" dirty="0">
              <a:solidFill>
                <a:srgbClr val="00B0F0"/>
              </a:solidFill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marL="0" indent="0" defTabSz="154291">
              <a:spcBef>
                <a:spcPts val="896"/>
              </a:spcBef>
              <a:buSzTx/>
              <a:buNone/>
              <a:defRPr sz="3000" spc="61">
                <a:latin typeface="Avenir Medium"/>
                <a:ea typeface="Avenir Medium"/>
                <a:cs typeface="Avenir Medium"/>
                <a:sym typeface="Avenir Medium"/>
              </a:defRPr>
            </a:pPr>
            <a:endParaRPr spc="56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marL="0" indent="0" defTabSz="154291">
              <a:spcBef>
                <a:spcPts val="896"/>
              </a:spcBef>
              <a:buSzTx/>
              <a:buNone/>
              <a:defRPr sz="3000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rPr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在2020 </a:t>
            </a:r>
            <a:r>
              <a:rPr dirty="0" err="1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年之前</a:t>
            </a:r>
            <a:r>
              <a:rPr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，</a:t>
            </a:r>
            <a:endParaRPr spc="32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marL="0" indent="0" defTabSz="154291">
              <a:spcBef>
                <a:spcPts val="896"/>
              </a:spcBef>
              <a:buSzTx/>
              <a:buNone/>
              <a:defRPr sz="3000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rPr dirty="0" err="1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第一波</a:t>
            </a:r>
            <a:r>
              <a:rPr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 Fin Tech </a:t>
            </a:r>
            <a:r>
              <a:rPr dirty="0" err="1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浪潮已經開始瓦解資金轉移與支付</a:t>
            </a:r>
            <a:endParaRPr spc="32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  <a:p>
            <a:pPr marL="0" indent="0" defTabSz="154291">
              <a:spcBef>
                <a:spcPts val="896"/>
              </a:spcBef>
              <a:buSzTx/>
              <a:buNone/>
              <a:defRPr sz="3000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rPr dirty="0" err="1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第二波瓦解浪潮正朝向</a:t>
            </a:r>
            <a:r>
              <a:rPr dirty="0" err="1">
                <a:solidFill>
                  <a:srgbClr val="FF26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財富管理</a:t>
            </a:r>
            <a:r>
              <a:rPr dirty="0" err="1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以及</a:t>
            </a:r>
            <a:r>
              <a:rPr dirty="0" err="1">
                <a:solidFill>
                  <a:srgbClr val="FF26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保險</a:t>
            </a:r>
            <a:r>
              <a:rPr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。</a:t>
            </a:r>
          </a:p>
        </p:txBody>
      </p:sp>
      <p:pic>
        <p:nvPicPr>
          <p:cNvPr id="403" name="pastedGraphic.pdf" descr="pastedGraphic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5549" y="2367671"/>
            <a:ext cx="2592344" cy="2288581"/>
          </a:xfrm>
          <a:prstGeom prst="rect">
            <a:avLst/>
          </a:prstGeom>
          <a:ln w="12700">
            <a:miter lim="400000"/>
          </a:ln>
          <a:effectLst>
            <a:outerShdw blurRad="139700" dir="5400000" rotWithShape="0">
              <a:srgbClr val="000000"/>
            </a:outerShdw>
          </a:effectLst>
        </p:spPr>
      </p:pic>
      <p:sp>
        <p:nvSpPr>
          <p:cNvPr id="404" name="WEF: 未來…"/>
          <p:cNvSpPr txBox="1"/>
          <p:nvPr/>
        </p:nvSpPr>
        <p:spPr>
          <a:xfrm>
            <a:off x="2178925" y="1239124"/>
            <a:ext cx="1745591" cy="833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 defTabSz="241082">
              <a:defRPr sz="5400" b="0" cap="all" spc="215">
                <a:latin typeface="Futura"/>
                <a:ea typeface="Futura"/>
                <a:cs typeface="Futura"/>
                <a:sym typeface="Futura"/>
              </a:defRPr>
            </a:pPr>
            <a:r>
              <a:rPr sz="2531" cap="all" spc="113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sym typeface="Futura"/>
              </a:rPr>
              <a:t>WEF: </a:t>
            </a:r>
            <a:r>
              <a:rPr sz="2531" cap="all" spc="113" dirty="0" err="1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sym typeface="Futura"/>
              </a:rPr>
              <a:t>未來</a:t>
            </a:r>
            <a:endParaRPr sz="2531" cap="all" spc="113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  <a:sym typeface="Futura"/>
            </a:endParaRPr>
          </a:p>
          <a:p>
            <a:pPr defTabSz="241082">
              <a:defRPr sz="5400" b="0" cap="all" spc="215">
                <a:latin typeface="Futura"/>
                <a:ea typeface="Futura"/>
                <a:cs typeface="Futura"/>
                <a:sym typeface="Futura"/>
              </a:defRPr>
            </a:pPr>
            <a:r>
              <a:rPr sz="2531" cap="all" spc="113" dirty="0" err="1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sym typeface="Futura"/>
              </a:rPr>
              <a:t>的金融服務</a:t>
            </a:r>
            <a:endParaRPr sz="2531" cap="all" spc="113" dirty="0"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  <a:sym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745181985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9727" y="234404"/>
            <a:ext cx="7804547" cy="1242704"/>
          </a:xfrm>
        </p:spPr>
        <p:txBody>
          <a:bodyPr>
            <a:noAutofit/>
          </a:bodyPr>
          <a:lstStyle/>
          <a:p>
            <a:r>
              <a:rPr lang="en-US" altLang="zh-TW" sz="4400" dirty="0">
                <a:solidFill>
                  <a:srgbClr val="0000FF"/>
                </a:solidFill>
                <a:latin typeface="Calibri" panose="020F0502020204030204" pitchFamily="34" charset="0"/>
              </a:rPr>
              <a:t>Capital Asset Pricing Model (CAPM)</a:t>
            </a:r>
            <a:endParaRPr lang="zh-TW" altLang="en-US" sz="4400" dirty="0">
              <a:solidFill>
                <a:srgbClr val="0000FF"/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231713" y="1915895"/>
                <a:ext cx="3713452" cy="5640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𝑹</m:t>
                      </m:r>
                      <m:r>
                        <a:rPr lang="en-US" altLang="zh-TW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zh-TW" altLang="zh-TW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𝑹</m:t>
                          </m:r>
                        </m:e>
                        <m:sub>
                          <m:r>
                            <a:rPr lang="en-US" altLang="zh-TW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𝒇</m:t>
                          </m:r>
                        </m:sub>
                      </m:sSub>
                      <m:r>
                        <a:rPr lang="en-US" altLang="zh-TW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TW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𝜷</m:t>
                      </m:r>
                      <m:r>
                        <a:rPr lang="en-US" altLang="zh-TW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zh-TW" altLang="zh-TW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𝑹</m:t>
                          </m:r>
                        </m:e>
                        <m:sub>
                          <m:r>
                            <a:rPr lang="en-US" altLang="zh-TW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𝒎</m:t>
                          </m:r>
                        </m:sub>
                      </m:sSub>
                      <m:r>
                        <a:rPr lang="en-US" altLang="zh-TW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zh-TW" altLang="zh-TW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𝑹</m:t>
                          </m:r>
                        </m:e>
                        <m:sub>
                          <m:r>
                            <a:rPr lang="en-US" altLang="zh-TW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𝒇</m:t>
                          </m:r>
                        </m:sub>
                      </m:sSub>
                      <m:r>
                        <a:rPr lang="en-US" altLang="zh-TW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TW" altLang="en-US" sz="2800" b="1" dirty="0">
                  <a:solidFill>
                    <a:srgbClr val="FF0000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713" y="1915895"/>
                <a:ext cx="3713452" cy="56406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群組 6"/>
          <p:cNvGrpSpPr/>
          <p:nvPr/>
        </p:nvGrpSpPr>
        <p:grpSpPr>
          <a:xfrm>
            <a:off x="1565061" y="2558589"/>
            <a:ext cx="6356838" cy="1512378"/>
            <a:chOff x="2189293" y="2558589"/>
            <a:chExt cx="6356838" cy="15123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/>
                <p:cNvSpPr/>
                <p:nvPr/>
              </p:nvSpPr>
              <p:spPr>
                <a:xfrm>
                  <a:off x="2189293" y="2567414"/>
                  <a:ext cx="1002326" cy="150355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8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𝑅</m:t>
                        </m:r>
                      </m:oMath>
                    </m:oMathPara>
                  </a14:m>
                  <a:endParaRPr lang="zh-TW" altLang="zh-TW" sz="1800" dirty="0">
                    <a:solidFill>
                      <a:srgbClr val="0000FF"/>
                    </a:solidFill>
                    <a:latin typeface="Calibri" panose="020F0502020204030204" pitchFamily="34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sz="1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sz="1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zh-TW" altLang="zh-TW" sz="1800" dirty="0">
                    <a:solidFill>
                      <a:srgbClr val="0000FF"/>
                    </a:solidFill>
                    <a:latin typeface="Calibri" panose="020F0502020204030204" pitchFamily="34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8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𝛽</m:t>
                        </m:r>
                      </m:oMath>
                    </m:oMathPara>
                  </a14:m>
                  <a:endParaRPr lang="en-US" altLang="zh-TW" sz="1800" dirty="0">
                    <a:solidFill>
                      <a:srgbClr val="0000FF"/>
                    </a:solidFill>
                    <a:latin typeface="Calibri" panose="020F0502020204030204" pitchFamily="34" charset="0"/>
                  </a:endParaRPr>
                </a:p>
                <a:p>
                  <a:endParaRPr lang="zh-TW" altLang="zh-TW" sz="1800" dirty="0">
                    <a:solidFill>
                      <a:srgbClr val="0000FF"/>
                    </a:solidFill>
                    <a:latin typeface="Calibri" panose="020F0502020204030204" pitchFamily="34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zh-TW" sz="1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TW" sz="18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zh-TW" altLang="zh-TW" sz="1800" dirty="0">
                    <a:solidFill>
                      <a:srgbClr val="0000FF"/>
                    </a:solidFill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" name="矩形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9293" y="2567414"/>
                  <a:ext cx="1002326" cy="150355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矩形 5"/>
            <p:cNvSpPr/>
            <p:nvPr/>
          </p:nvSpPr>
          <p:spPr>
            <a:xfrm>
              <a:off x="2989385" y="2558589"/>
              <a:ext cx="5556746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TW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: Expected return</a:t>
              </a:r>
              <a:endParaRPr lang="zh-TW" altLang="zh-TW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  <a:p>
              <a:pPr algn="l"/>
              <a:r>
                <a:rPr lang="en-US" altLang="zh-TW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: Risk-free rate</a:t>
              </a:r>
              <a:endParaRPr lang="zh-TW" altLang="zh-TW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  <a:p>
              <a:pPr algn="l"/>
              <a:r>
                <a:rPr lang="en-US" altLang="zh-TW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: the measure of asset sensitivity to a movement in the overall market (via regression on historical date)</a:t>
              </a:r>
              <a:endParaRPr lang="zh-TW" altLang="zh-TW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  <a:p>
              <a:pPr algn="l"/>
              <a:r>
                <a:rPr lang="en-US" altLang="zh-TW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: Expected return of market (index)</a:t>
              </a:r>
              <a:endParaRPr lang="zh-TW" altLang="en-US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800755" y="3030417"/>
                <a:ext cx="980781" cy="53367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𝛽</m:t>
                      </m:r>
                      <m:r>
                        <a:rPr lang="en-US" altLang="zh-TW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TW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𝜌</m:t>
                      </m:r>
                      <m:f>
                        <m:fPr>
                          <m:ctrlPr>
                            <a:rPr lang="zh-TW" altLang="zh-TW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TW" altLang="zh-TW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755" y="3030417"/>
                <a:ext cx="980781" cy="53367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6447913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>
            <a:off x="8886825" y="4886325"/>
            <a:ext cx="192883" cy="190500"/>
          </a:xfrm>
          <a:prstGeom prst="triangle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600" b="0" i="0" u="none" strike="noStrike" cap="all" spc="32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utura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067" y="391120"/>
            <a:ext cx="7886701" cy="745630"/>
          </a:xfrm>
        </p:spPr>
        <p:txBody>
          <a:bodyPr>
            <a:normAutofit/>
          </a:bodyPr>
          <a:lstStyle/>
          <a:p>
            <a:pPr algn="ctr"/>
            <a:r>
              <a:rPr lang="en-US" altLang="zh-TW" sz="4400" dirty="0">
                <a:solidFill>
                  <a:srgbClr val="0000FF"/>
                </a:solidFill>
              </a:rPr>
              <a:t>Others Estimations</a:t>
            </a:r>
            <a:endParaRPr lang="zh-TW" altLang="en-US" sz="4400" dirty="0">
              <a:solidFill>
                <a:srgbClr val="0000FF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8651" y="1485900"/>
            <a:ext cx="7886701" cy="2631579"/>
          </a:xfrm>
        </p:spPr>
        <p:txBody>
          <a:bodyPr/>
          <a:lstStyle/>
          <a:p>
            <a:r>
              <a:rPr lang="en-US" altLang="zh-TW" dirty="0"/>
              <a:t>Time Series Models: trend based model, …</a:t>
            </a:r>
            <a:endParaRPr lang="zh-TW" altLang="zh-TW" dirty="0"/>
          </a:p>
          <a:p>
            <a:r>
              <a:rPr lang="en-US" altLang="zh-TW" dirty="0"/>
              <a:t>Machine Learning: SVM, KNN, …</a:t>
            </a:r>
            <a:endParaRPr lang="zh-TW" altLang="zh-TW" dirty="0"/>
          </a:p>
          <a:p>
            <a:r>
              <a:rPr lang="en-US" altLang="zh-TW" dirty="0"/>
              <a:t>Bayesian Inference (for parameters)</a:t>
            </a:r>
            <a:endParaRPr lang="zh-TW" altLang="zh-TW" dirty="0"/>
          </a:p>
          <a:p>
            <a:r>
              <a:rPr lang="en-US" altLang="zh-TW" dirty="0"/>
              <a:t>Option Data (for stock, ETF…): recovery theory, …</a:t>
            </a:r>
            <a:endParaRPr lang="zh-TW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3028346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>
              <a:xfrm>
                <a:off x="699084" y="1536643"/>
                <a:ext cx="7804547" cy="2590857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Volatility</a:t>
                </a:r>
                <a:r>
                  <a:rPr lang="zh-TW" altLang="en-US" dirty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mr-IN" altLang="zh-TW" dirty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Σ</m:t>
                    </m:r>
                  </m:oMath>
                </a14:m>
                <a:r>
                  <a:rPr lang="mr-IN" altLang="zh-TW" dirty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)</a:t>
                </a:r>
                <a:r>
                  <a:rPr lang="en-US" altLang="zh-TW" dirty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 Estimation:</a:t>
                </a:r>
                <a:br>
                  <a:rPr lang="en-US" altLang="zh-TW" dirty="0">
                    <a:solidFill>
                      <a:srgbClr val="FF0000"/>
                    </a:solidFill>
                    <a:latin typeface="Calibri" panose="020F0502020204030204" pitchFamily="34" charset="0"/>
                  </a:rPr>
                </a:br>
                <a:r>
                  <a:rPr lang="en-US" altLang="zh-TW" sz="4000" dirty="0">
                    <a:solidFill>
                      <a:srgbClr val="002060"/>
                    </a:solidFill>
                    <a:latin typeface="Calibri" panose="020F0502020204030204" pitchFamily="34" charset="0"/>
                  </a:rPr>
                  <a:t>simple way: standard deviations and correlations from return data</a:t>
                </a:r>
                <a:endParaRPr lang="zh-TW" altLang="en-US" sz="4000" dirty="0">
                  <a:solidFill>
                    <a:srgbClr val="002060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99084" y="1536643"/>
                <a:ext cx="7804547" cy="2590857"/>
              </a:xfrm>
              <a:blipFill rotWithShape="0">
                <a:blip r:embed="rId2"/>
                <a:stretch>
                  <a:fillRect l="-3750" r="-24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5041999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BL Model"/>
          <p:cNvSpPr txBox="1">
            <a:spLocks noGrp="1"/>
          </p:cNvSpPr>
          <p:nvPr>
            <p:ph type="title"/>
          </p:nvPr>
        </p:nvSpPr>
        <p:spPr>
          <a:xfrm>
            <a:off x="482799" y="1295400"/>
            <a:ext cx="8197453" cy="1633084"/>
          </a:xfrm>
          <a:prstGeom prst="rect">
            <a:avLst/>
          </a:prstGeom>
          <a:solidFill>
            <a:srgbClr val="575D46"/>
          </a:solidFill>
        </p:spPr>
        <p:txBody>
          <a:bodyPr anchor="b">
            <a:normAutofit/>
          </a:bodyPr>
          <a:lstStyle>
            <a:lvl1pPr marL="1258660" indent="-1258660" algn="l">
              <a:lnSpc>
                <a:spcPct val="80000"/>
              </a:lnSpc>
              <a:buClr>
                <a:srgbClr val="9A958E"/>
              </a:buClr>
              <a:buSzPct val="75000"/>
              <a:buChar char="•"/>
              <a:defRPr sz="7400" spc="148">
                <a:solidFill>
                  <a:srgbClr val="FFFFFF"/>
                </a:solidFill>
              </a:defRPr>
            </a:lvl1pPr>
          </a:lstStyle>
          <a:p>
            <a:pPr marL="0" indent="0">
              <a:buNone/>
            </a:pPr>
            <a:r>
              <a:rPr sz="6000" dirty="0"/>
              <a:t>B</a:t>
            </a:r>
            <a:r>
              <a:rPr lang="en-US" sz="6000" dirty="0"/>
              <a:t>lack-</a:t>
            </a:r>
            <a:r>
              <a:rPr sz="6000" dirty="0" err="1"/>
              <a:t>L</a:t>
            </a:r>
            <a:r>
              <a:rPr lang="en-US" sz="6000" dirty="0" err="1"/>
              <a:t>ittlerman</a:t>
            </a:r>
            <a:r>
              <a:rPr lang="en-US" sz="6000" dirty="0"/>
              <a:t>(BL)</a:t>
            </a:r>
            <a:r>
              <a:rPr sz="6000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2162932930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515045" y="2747391"/>
            <a:ext cx="5971730" cy="1911044"/>
            <a:chOff x="2515045" y="2747391"/>
            <a:chExt cx="5971730" cy="1911044"/>
          </a:xfrm>
        </p:grpSpPr>
        <p:sp>
          <p:nvSpPr>
            <p:cNvPr id="1147" name=": market capitalization weights…"/>
            <p:cNvSpPr txBox="1"/>
            <p:nvPr/>
          </p:nvSpPr>
          <p:spPr>
            <a:xfrm>
              <a:off x="3176565" y="2747391"/>
              <a:ext cx="5310210" cy="19110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1881" tIns="31881" rIns="31881" bIns="31881" anchor="ctr">
              <a:spAutoFit/>
            </a:bodyPr>
            <a:lstStyle/>
            <a:p>
              <a:pPr algn="l" defTabSz="366629">
                <a:defRPr sz="3000">
                  <a:solidFill>
                    <a:srgbClr val="0433FF"/>
                  </a:solidFill>
                  <a:latin typeface="Yuanti TC Regular"/>
                  <a:ea typeface="Yuanti TC Regular"/>
                  <a:cs typeface="Yuanti TC Regular"/>
                  <a:sym typeface="Yuanti TC Regular"/>
                </a:defRPr>
              </a:pPr>
              <a:r>
                <a:rPr sz="2000" dirty="0"/>
                <a:t>: market capitalization weights</a:t>
              </a:r>
            </a:p>
            <a:p>
              <a:pPr algn="l" defTabSz="366629">
                <a:defRPr sz="3000">
                  <a:solidFill>
                    <a:srgbClr val="0433FF"/>
                  </a:solidFill>
                  <a:latin typeface="Yuanti TC Regular"/>
                  <a:ea typeface="Yuanti TC Regular"/>
                  <a:cs typeface="Yuanti TC Regular"/>
                  <a:sym typeface="Yuanti TC Regular"/>
                </a:defRPr>
              </a:pPr>
              <a:r>
                <a:rPr sz="2000" dirty="0"/>
                <a:t>: risk-aversion coefficient</a:t>
              </a:r>
            </a:p>
            <a:p>
              <a:pPr algn="l" defTabSz="366629">
                <a:defRPr sz="3000">
                  <a:solidFill>
                    <a:srgbClr val="0433FF"/>
                  </a:solidFill>
                  <a:latin typeface="Yuanti TC Regular"/>
                  <a:ea typeface="Yuanti TC Regular"/>
                  <a:cs typeface="Yuanti TC Regular"/>
                  <a:sym typeface="Yuanti TC Regular"/>
                </a:defRPr>
              </a:pPr>
              <a:r>
                <a:rPr sz="2000" dirty="0"/>
                <a:t>: implied return</a:t>
              </a:r>
            </a:p>
            <a:p>
              <a:pPr algn="l" defTabSz="366629">
                <a:defRPr sz="3000">
                  <a:solidFill>
                    <a:srgbClr val="0433FF"/>
                  </a:solidFill>
                  <a:latin typeface="Yuanti TC Regular"/>
                  <a:ea typeface="Yuanti TC Regular"/>
                  <a:cs typeface="Yuanti TC Regular"/>
                  <a:sym typeface="Yuanti TC Regular"/>
                </a:defRPr>
              </a:pPr>
              <a:r>
                <a:rPr sz="2000" dirty="0">
                  <a:solidFill>
                    <a:srgbClr val="FF0000"/>
                  </a:solidFill>
                </a:rPr>
                <a:t>: investors’ views vector</a:t>
              </a:r>
            </a:p>
            <a:p>
              <a:pPr algn="l" defTabSz="366629">
                <a:defRPr sz="3000">
                  <a:solidFill>
                    <a:srgbClr val="0433FF"/>
                  </a:solidFill>
                  <a:latin typeface="Yuanti TC Regular"/>
                  <a:ea typeface="Yuanti TC Regular"/>
                  <a:cs typeface="Yuanti TC Regular"/>
                  <a:sym typeface="Yuanti TC Regular"/>
                </a:defRPr>
              </a:pPr>
              <a:r>
                <a:rPr sz="2000" dirty="0">
                  <a:solidFill>
                    <a:srgbClr val="FF0000"/>
                  </a:solidFill>
                </a:rPr>
                <a:t>: identifies underlying involved in views </a:t>
              </a:r>
            </a:p>
            <a:p>
              <a:pPr algn="l" defTabSz="366629">
                <a:defRPr sz="3000">
                  <a:solidFill>
                    <a:srgbClr val="0433FF"/>
                  </a:solidFill>
                  <a:latin typeface="Yuanti TC Regular"/>
                  <a:ea typeface="Yuanti TC Regular"/>
                  <a:cs typeface="Yuanti TC Regular"/>
                  <a:sym typeface="Yuanti TC Regular"/>
                </a:defRPr>
              </a:pPr>
              <a:r>
                <a:rPr sz="2000" dirty="0">
                  <a:solidFill>
                    <a:srgbClr val="FF0000"/>
                  </a:solidFill>
                </a:rPr>
                <a:t>: uncertainty matrix about investors views</a:t>
              </a:r>
            </a:p>
          </p:txBody>
        </p:sp>
        <p:sp>
          <p:nvSpPr>
            <p:cNvPr id="1148" name="wmkt…"/>
            <p:cNvSpPr txBox="1"/>
            <p:nvPr/>
          </p:nvSpPr>
          <p:spPr>
            <a:xfrm>
              <a:off x="2515045" y="2747391"/>
              <a:ext cx="554904" cy="19110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1881" tIns="31881" rIns="31881" bIns="31881" anchor="ctr">
              <a:spAutoFit/>
            </a:bodyPr>
            <a:lstStyle/>
            <a:p>
              <a:pPr defTabSz="366629">
                <a:defRPr sz="3600">
                  <a:solidFill>
                    <a:srgbClr val="0433FF"/>
                  </a:solidFill>
                  <a:latin typeface="Georgia"/>
                  <a:ea typeface="Georgia"/>
                  <a:cs typeface="Georgia"/>
                  <a:sym typeface="Georgia"/>
                </a:defRPr>
              </a:pPr>
              <a:r>
                <a:rPr sz="2000" dirty="0" err="1"/>
                <a:t>w</a:t>
              </a:r>
              <a:r>
                <a:rPr sz="2000" baseline="-5999" dirty="0" err="1"/>
                <a:t>mkt</a:t>
              </a:r>
              <a:endParaRPr sz="2000" baseline="-5999" dirty="0"/>
            </a:p>
            <a:p>
              <a:pPr defTabSz="366629">
                <a:defRPr sz="3600">
                  <a:solidFill>
                    <a:srgbClr val="0433FF"/>
                  </a:solidFill>
                  <a:latin typeface="Georgia"/>
                  <a:ea typeface="Georgia"/>
                  <a:cs typeface="Georgia"/>
                  <a:sym typeface="Georgia"/>
                </a:defRPr>
              </a:pPr>
              <a:r>
                <a:rPr sz="2000" dirty="0"/>
                <a:t>λ</a:t>
              </a:r>
              <a:endParaRPr sz="2000" baseline="-5999" dirty="0"/>
            </a:p>
            <a:p>
              <a:pPr defTabSz="366629">
                <a:defRPr sz="3600">
                  <a:solidFill>
                    <a:srgbClr val="0433FF"/>
                  </a:solidFill>
                  <a:latin typeface="Georgia"/>
                  <a:ea typeface="Georgia"/>
                  <a:cs typeface="Georgia"/>
                  <a:sym typeface="Georgia"/>
                </a:defRPr>
              </a:pPr>
              <a:r>
                <a:rPr sz="2000" dirty="0"/>
                <a:t>Π</a:t>
              </a:r>
              <a:endParaRPr sz="2000" baseline="-5999" dirty="0"/>
            </a:p>
            <a:p>
              <a:pPr defTabSz="366629">
                <a:defRPr sz="3600">
                  <a:solidFill>
                    <a:srgbClr val="0433FF"/>
                  </a:solidFill>
                  <a:latin typeface="Georgia"/>
                  <a:ea typeface="Georgia"/>
                  <a:cs typeface="Georgia"/>
                  <a:sym typeface="Georgia"/>
                </a:defRPr>
              </a:pPr>
              <a:r>
                <a:rPr sz="2000" dirty="0"/>
                <a:t>Q</a:t>
              </a:r>
              <a:endParaRPr sz="2000" baseline="-5999" dirty="0"/>
            </a:p>
            <a:p>
              <a:pPr defTabSz="366629">
                <a:defRPr sz="3600">
                  <a:solidFill>
                    <a:srgbClr val="0433FF"/>
                  </a:solidFill>
                  <a:latin typeface="Georgia"/>
                  <a:ea typeface="Georgia"/>
                  <a:cs typeface="Georgia"/>
                  <a:sym typeface="Georgia"/>
                </a:defRPr>
              </a:pPr>
              <a:r>
                <a:rPr sz="2000" dirty="0"/>
                <a:t>P</a:t>
              </a:r>
              <a:endParaRPr sz="2000" baseline="-5999" dirty="0"/>
            </a:p>
            <a:p>
              <a:pPr defTabSz="366629">
                <a:defRPr sz="3600">
                  <a:solidFill>
                    <a:srgbClr val="0433FF"/>
                  </a:solidFill>
                  <a:latin typeface="Georgia"/>
                  <a:ea typeface="Georgia"/>
                  <a:cs typeface="Georgia"/>
                  <a:sym typeface="Georgia"/>
                </a:defRPr>
              </a:pPr>
              <a:r>
                <a:rPr sz="2000" dirty="0"/>
                <a:t>Ω</a:t>
              </a:r>
            </a:p>
          </p:txBody>
        </p:sp>
      </p:grpSp>
      <p:sp>
        <p:nvSpPr>
          <p:cNvPr id="1149" name="投資組合模型 - BL (1/4)"/>
          <p:cNvSpPr txBox="1">
            <a:spLocks noGrp="1"/>
          </p:cNvSpPr>
          <p:nvPr>
            <p:ph type="title"/>
          </p:nvPr>
        </p:nvSpPr>
        <p:spPr>
          <a:xfrm>
            <a:off x="473274" y="308074"/>
            <a:ext cx="8197453" cy="74339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 spc="119">
                <a:latin typeface="Yuanti TC Regular"/>
                <a:ea typeface="Yuanti TC Regular"/>
                <a:cs typeface="Yuanti TC Regular"/>
                <a:sym typeface="Yuanti TC Regular"/>
              </a:defRPr>
            </a:lvl1pPr>
          </a:lstStyle>
          <a:p>
            <a:r>
              <a:rPr lang="en" altLang="zh-TW" sz="4000" b="1" dirty="0">
                <a:solidFill>
                  <a:srgbClr val="0000FF"/>
                </a:solidFill>
              </a:rPr>
              <a:t>Black-</a:t>
            </a:r>
            <a:r>
              <a:rPr lang="en" altLang="zh-TW" sz="4000" b="1" dirty="0" err="1">
                <a:solidFill>
                  <a:srgbClr val="0000FF"/>
                </a:solidFill>
              </a:rPr>
              <a:t>Litterman</a:t>
            </a:r>
            <a:r>
              <a:rPr lang="en" altLang="zh-TW" sz="4000" b="1" dirty="0">
                <a:solidFill>
                  <a:srgbClr val="0000FF"/>
                </a:solidFill>
              </a:rPr>
              <a:t> Model </a:t>
            </a:r>
            <a:r>
              <a:rPr lang="zh-TW" altLang="en-US" sz="4000" b="1" dirty="0">
                <a:solidFill>
                  <a:srgbClr val="0000FF"/>
                </a:solidFill>
              </a:rPr>
              <a:t>簡介</a:t>
            </a:r>
            <a:endParaRPr sz="4000" b="1" dirty="0">
              <a:solidFill>
                <a:srgbClr val="0000FF"/>
              </a:solidFill>
            </a:endParaRPr>
          </a:p>
        </p:txBody>
      </p:sp>
      <p:sp>
        <p:nvSpPr>
          <p:cNvPr id="1150" name="Black-Litterman Model…"/>
          <p:cNvSpPr txBox="1">
            <a:spLocks noGrp="1"/>
          </p:cNvSpPr>
          <p:nvPr>
            <p:ph type="body" idx="1"/>
          </p:nvPr>
        </p:nvSpPr>
        <p:spPr>
          <a:xfrm>
            <a:off x="473274" y="1259086"/>
            <a:ext cx="8197453" cy="1527884"/>
          </a:xfrm>
          <a:prstGeom prst="rect">
            <a:avLst/>
          </a:prstGeom>
        </p:spPr>
        <p:txBody>
          <a:bodyPr>
            <a:noAutofit/>
          </a:bodyPr>
          <a:lstStyle/>
          <a:p>
            <a:pPr marL="426975" indent="-426975">
              <a:defRPr sz="4000" spc="79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800" dirty="0" err="1"/>
              <a:t>投資組合最佳化模型加上</a:t>
            </a:r>
            <a:r>
              <a:rPr sz="2800" dirty="0" err="1">
                <a:solidFill>
                  <a:srgbClr val="FF0000"/>
                </a:solidFill>
              </a:rPr>
              <a:t>個人觀點</a:t>
            </a:r>
            <a:endParaRPr sz="2800" dirty="0">
              <a:solidFill>
                <a:srgbClr val="FF0000"/>
              </a:solidFill>
            </a:endParaRPr>
          </a:p>
          <a:p>
            <a:pPr marL="426975" indent="-426975">
              <a:spcBef>
                <a:spcPts val="628"/>
              </a:spcBef>
              <a:defRPr sz="4000" spc="79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lang="zh-TW" altLang="en-US" sz="2800" dirty="0"/>
              <a:t>數學符號 </a:t>
            </a:r>
            <a:r>
              <a:rPr sz="2800" dirty="0"/>
              <a:t>Notations</a:t>
            </a:r>
          </a:p>
        </p:txBody>
      </p:sp>
    </p:spTree>
    <p:extLst>
      <p:ext uri="{BB962C8B-B14F-4D97-AF65-F5344CB8AC3E}">
        <p14:creationId xmlns:p14="http://schemas.microsoft.com/office/powerpoint/2010/main" val="3277872285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投資組合模型 - BL (2/4)"/>
          <p:cNvSpPr txBox="1">
            <a:spLocks noGrp="1"/>
          </p:cNvSpPr>
          <p:nvPr>
            <p:ph type="title"/>
          </p:nvPr>
        </p:nvSpPr>
        <p:spPr>
          <a:xfrm>
            <a:off x="473274" y="308074"/>
            <a:ext cx="8197453" cy="74339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 spc="119">
                <a:latin typeface="Yuanti TC Regular"/>
                <a:ea typeface="Yuanti TC Regular"/>
                <a:cs typeface="Yuanti TC Regular"/>
                <a:sym typeface="Yuanti TC Regular"/>
              </a:defRPr>
            </a:lvl1pPr>
          </a:lstStyle>
          <a:p>
            <a:r>
              <a:rPr sz="4000" b="1" dirty="0" err="1">
                <a:solidFill>
                  <a:srgbClr val="0000FF"/>
                </a:solidFill>
              </a:rPr>
              <a:t>投資組合模型</a:t>
            </a:r>
            <a:r>
              <a:rPr lang="zh-TW" altLang="en-US" sz="4000" b="1" dirty="0">
                <a:solidFill>
                  <a:srgbClr val="0000FF"/>
                </a:solidFill>
              </a:rPr>
              <a:t>簡介</a:t>
            </a:r>
            <a:r>
              <a:rPr sz="4000" b="1" dirty="0">
                <a:solidFill>
                  <a:srgbClr val="0000FF"/>
                </a:solidFill>
              </a:rPr>
              <a:t>- BL (2/4)</a:t>
            </a:r>
          </a:p>
        </p:txBody>
      </p:sp>
      <p:sp>
        <p:nvSpPr>
          <p:cNvPr id="1153" name="Implied Return…"/>
          <p:cNvSpPr txBox="1">
            <a:spLocks noGrp="1"/>
          </p:cNvSpPr>
          <p:nvPr>
            <p:ph type="body" idx="1"/>
          </p:nvPr>
        </p:nvSpPr>
        <p:spPr>
          <a:xfrm>
            <a:off x="361950" y="1259086"/>
            <a:ext cx="8308778" cy="340221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26975" indent="-426975">
              <a:defRPr sz="4000" spc="79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400" dirty="0"/>
              <a:t>Implied Return</a:t>
            </a:r>
          </a:p>
          <a:p>
            <a:pPr marL="426975" indent="-426975">
              <a:defRPr sz="4000" spc="79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endParaRPr sz="2400" dirty="0"/>
          </a:p>
          <a:p>
            <a:pPr marL="409895" indent="-409895">
              <a:spcBef>
                <a:spcPts val="600"/>
              </a:spcBef>
              <a:buClrTx/>
              <a:buSzPct val="50000"/>
              <a:buBlip>
                <a:blip r:embed="rId2"/>
              </a:buBlip>
              <a:defRPr sz="4000" spc="79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endParaRPr lang="en-US" sz="1000" dirty="0">
              <a:solidFill>
                <a:srgbClr val="FF0000"/>
              </a:solidFill>
            </a:endParaRPr>
          </a:p>
          <a:p>
            <a:pPr marL="409895" indent="-409895">
              <a:spcBef>
                <a:spcPts val="600"/>
              </a:spcBef>
              <a:buClrTx/>
              <a:buSzPct val="50000"/>
              <a:buBlip>
                <a:blip r:embed="rId2"/>
              </a:buBlip>
              <a:defRPr sz="4000" spc="79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400" dirty="0">
                <a:solidFill>
                  <a:srgbClr val="FF0000"/>
                </a:solidFill>
              </a:rPr>
              <a:t>Market capitalization</a:t>
            </a:r>
            <a:r>
              <a:rPr sz="2400" dirty="0"/>
              <a:t> (</a:t>
            </a:r>
            <a:r>
              <a:rPr sz="2400" dirty="0" err="1"/>
              <a:t>W</a:t>
            </a:r>
            <a:r>
              <a:rPr sz="2400" baseline="-5999" dirty="0" err="1"/>
              <a:t>mkt</a:t>
            </a:r>
            <a:r>
              <a:rPr sz="2400" dirty="0"/>
              <a:t>) = price*volume:</a:t>
            </a:r>
          </a:p>
          <a:p>
            <a:pPr marL="0" indent="0">
              <a:spcBef>
                <a:spcPts val="600"/>
              </a:spcBef>
              <a:buClrTx/>
              <a:buSzTx/>
              <a:buNone/>
              <a:defRPr sz="4000" spc="79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400" dirty="0"/>
              <a:t>total market value of outstanding shares</a:t>
            </a:r>
            <a:br>
              <a:rPr lang="en-US" sz="2400" dirty="0"/>
            </a:br>
            <a:endParaRPr lang="en-US" sz="2400" dirty="0"/>
          </a:p>
          <a:p>
            <a:pPr>
              <a:spcBef>
                <a:spcPts val="600"/>
              </a:spcBef>
              <a:buClrTx/>
              <a:buSzTx/>
              <a:defRPr sz="4000" spc="79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lang="en-US" sz="2400" dirty="0"/>
              <a:t>According to market information and equilibrium model</a:t>
            </a:r>
            <a:endParaRPr sz="2400" dirty="0"/>
          </a:p>
        </p:txBody>
      </p:sp>
      <p:pic>
        <p:nvPicPr>
          <p:cNvPr id="1154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87043" y="1283851"/>
            <a:ext cx="1780731" cy="357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5" name="影像" descr="影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60027" y="1727399"/>
            <a:ext cx="2600505" cy="729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7" name="影像" descr="影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14952" y="1888711"/>
            <a:ext cx="2600506" cy="3877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23873344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投資組合模型 - BL (3/4)"/>
          <p:cNvSpPr txBox="1">
            <a:spLocks noGrp="1"/>
          </p:cNvSpPr>
          <p:nvPr>
            <p:ph type="title"/>
          </p:nvPr>
        </p:nvSpPr>
        <p:spPr>
          <a:xfrm>
            <a:off x="473274" y="308075"/>
            <a:ext cx="8197453" cy="66191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 spc="119">
                <a:latin typeface="Yuanti TC Regular"/>
                <a:ea typeface="Yuanti TC Regular"/>
                <a:cs typeface="Yuanti TC Regular"/>
                <a:sym typeface="Yuanti TC Regular"/>
              </a:defRPr>
            </a:lvl1pPr>
          </a:lstStyle>
          <a:p>
            <a:r>
              <a:rPr sz="4000" b="1" dirty="0" err="1">
                <a:solidFill>
                  <a:srgbClr val="0000FF"/>
                </a:solidFill>
              </a:rPr>
              <a:t>投資組合模型</a:t>
            </a:r>
            <a:r>
              <a:rPr lang="zh-TW" altLang="en-US" sz="4000" b="1" dirty="0">
                <a:solidFill>
                  <a:srgbClr val="0000FF"/>
                </a:solidFill>
              </a:rPr>
              <a:t>簡介</a:t>
            </a:r>
            <a:r>
              <a:rPr sz="4000" b="1" dirty="0">
                <a:solidFill>
                  <a:srgbClr val="0000FF"/>
                </a:solidFill>
              </a:rPr>
              <a:t>- BL (3/4)</a:t>
            </a:r>
          </a:p>
        </p:txBody>
      </p:sp>
      <p:sp>
        <p:nvSpPr>
          <p:cNvPr id="1160" name="觀點Views…"/>
          <p:cNvSpPr txBox="1">
            <a:spLocks noGrp="1"/>
          </p:cNvSpPr>
          <p:nvPr>
            <p:ph type="body" idx="1"/>
          </p:nvPr>
        </p:nvSpPr>
        <p:spPr>
          <a:xfrm>
            <a:off x="382786" y="1457523"/>
            <a:ext cx="8608126" cy="262532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26975" indent="-426975">
              <a:spcBef>
                <a:spcPts val="600"/>
              </a:spcBef>
              <a:defRPr sz="3600" spc="72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000" dirty="0" err="1"/>
              <a:t>觀點Views</a:t>
            </a:r>
            <a:endParaRPr sz="2000" dirty="0"/>
          </a:p>
          <a:p>
            <a:pPr marL="0" indent="95642">
              <a:spcBef>
                <a:spcPts val="600"/>
              </a:spcBef>
              <a:buClrTx/>
              <a:buSzTx/>
              <a:buNone/>
              <a:defRPr sz="3600" spc="72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000" dirty="0"/>
              <a:t>    </a:t>
            </a:r>
            <a:r>
              <a:rPr sz="2000" dirty="0" err="1"/>
              <a:t>可在任意數量的標的上具有任意數量的絕對或相對觀點</a:t>
            </a:r>
            <a:endParaRPr sz="2000" dirty="0"/>
          </a:p>
          <a:p>
            <a:pPr marL="0" indent="95642">
              <a:spcBef>
                <a:spcPts val="600"/>
              </a:spcBef>
              <a:buClrTx/>
              <a:buSzTx/>
              <a:buNone/>
              <a:defRPr sz="3600" spc="72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000" dirty="0"/>
              <a:t>    </a:t>
            </a:r>
            <a:r>
              <a:rPr sz="2000" dirty="0" err="1"/>
              <a:t>假設在三個標的上具有兩個不同的觀點</a:t>
            </a:r>
            <a:endParaRPr sz="2000" dirty="0"/>
          </a:p>
          <a:p>
            <a:pPr marL="326778" indent="-326778">
              <a:spcBef>
                <a:spcPts val="600"/>
              </a:spcBef>
              <a:buClrTx/>
              <a:buSzPct val="50000"/>
              <a:defRPr sz="3600" spc="72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000" dirty="0"/>
              <a:t> </a:t>
            </a:r>
            <a:r>
              <a:rPr sz="2000" dirty="0" err="1"/>
              <a:t>絕對觀點</a:t>
            </a:r>
            <a:r>
              <a:rPr sz="2000" dirty="0"/>
              <a:t> absolute view: </a:t>
            </a:r>
          </a:p>
          <a:p>
            <a:pPr marL="0" indent="318808">
              <a:spcBef>
                <a:spcPts val="600"/>
              </a:spcBef>
              <a:buClrTx/>
              <a:buSzTx/>
              <a:buNone/>
              <a:defRPr sz="3600" spc="72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000" dirty="0"/>
              <a:t> </a:t>
            </a:r>
            <a:r>
              <a:rPr sz="2000" dirty="0" err="1"/>
              <a:t>第一個標的的超額報酬預期為</a:t>
            </a:r>
            <a:r>
              <a:rPr sz="2000" dirty="0"/>
              <a:t> x%</a:t>
            </a:r>
          </a:p>
          <a:p>
            <a:pPr marL="326778" indent="-326778">
              <a:spcBef>
                <a:spcPts val="600"/>
              </a:spcBef>
              <a:buClr>
                <a:srgbClr val="000000"/>
              </a:buClr>
              <a:buSzPct val="50000"/>
              <a:defRPr sz="3600" spc="72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000" dirty="0"/>
              <a:t> </a:t>
            </a:r>
            <a:r>
              <a:rPr sz="2000" dirty="0" err="1"/>
              <a:t>相對觀點</a:t>
            </a:r>
            <a:r>
              <a:rPr sz="2000" dirty="0"/>
              <a:t> relative view: </a:t>
            </a:r>
          </a:p>
          <a:p>
            <a:pPr marL="0" indent="318808">
              <a:spcBef>
                <a:spcPts val="600"/>
              </a:spcBef>
              <a:buClrTx/>
              <a:buSzTx/>
              <a:buNone/>
              <a:defRPr sz="3600" spc="72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000" dirty="0"/>
              <a:t> </a:t>
            </a:r>
            <a:r>
              <a:rPr sz="2000" dirty="0" err="1"/>
              <a:t>第二個標的的超額報酬預期比第三個標的高</a:t>
            </a:r>
            <a:r>
              <a:rPr sz="2000" dirty="0"/>
              <a:t> y%</a:t>
            </a:r>
          </a:p>
        </p:txBody>
      </p:sp>
      <p:pic>
        <p:nvPicPr>
          <p:cNvPr id="1161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0463" y="1382818"/>
            <a:ext cx="1586875" cy="357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2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5628" y="3966913"/>
            <a:ext cx="2616398" cy="582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3" name="影像" descr="影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97024" y="3941115"/>
            <a:ext cx="2232423" cy="582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4" name="影像" descr="影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54078" y="3944489"/>
            <a:ext cx="1437680" cy="5826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08073170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投資組合模型 - BL (4/4)"/>
          <p:cNvSpPr txBox="1">
            <a:spLocks noGrp="1"/>
          </p:cNvSpPr>
          <p:nvPr>
            <p:ph type="title"/>
          </p:nvPr>
        </p:nvSpPr>
        <p:spPr>
          <a:xfrm>
            <a:off x="473274" y="308074"/>
            <a:ext cx="8197453" cy="62310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 spc="119">
                <a:latin typeface="Yuanti TC Regular"/>
                <a:ea typeface="Yuanti TC Regular"/>
                <a:cs typeface="Yuanti TC Regular"/>
                <a:sym typeface="Yuanti TC Regular"/>
              </a:defRPr>
            </a:lvl1pPr>
          </a:lstStyle>
          <a:p>
            <a:r>
              <a:rPr sz="4000" b="1" dirty="0" err="1">
                <a:solidFill>
                  <a:srgbClr val="0000FF"/>
                </a:solidFill>
              </a:rPr>
              <a:t>投資組合模型</a:t>
            </a:r>
            <a:r>
              <a:rPr lang="zh-TW" altLang="en-US" sz="4000" b="1" dirty="0">
                <a:solidFill>
                  <a:srgbClr val="0000FF"/>
                </a:solidFill>
              </a:rPr>
              <a:t>簡介</a:t>
            </a:r>
            <a:r>
              <a:rPr sz="4000" b="1" dirty="0">
                <a:solidFill>
                  <a:srgbClr val="0000FF"/>
                </a:solidFill>
              </a:rPr>
              <a:t>- BL (4/4)</a:t>
            </a:r>
          </a:p>
        </p:txBody>
      </p:sp>
      <p:sp>
        <p:nvSpPr>
          <p:cNvPr id="1167" name="implied (excess) return"/>
          <p:cNvSpPr/>
          <p:nvPr/>
        </p:nvSpPr>
        <p:spPr>
          <a:xfrm>
            <a:off x="627589" y="1289473"/>
            <a:ext cx="3661412" cy="354487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D59A8D"/>
              </a:gs>
              <a:gs pos="100000">
                <a:srgbClr val="732C1E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1881" tIns="31881" rIns="31881" bIns="31881" anchor="ctr"/>
          <a:lstStyle>
            <a:lvl1pPr defTabSz="584200">
              <a:defRPr sz="4100">
                <a:solidFill>
                  <a:srgbClr val="FFFFFF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</a:lstStyle>
          <a:p>
            <a:r>
              <a:rPr sz="2400" dirty="0"/>
              <a:t>implied (excess) return</a:t>
            </a:r>
          </a:p>
        </p:txBody>
      </p:sp>
      <p:pic>
        <p:nvPicPr>
          <p:cNvPr id="1168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36160" y="1320702"/>
            <a:ext cx="1525920" cy="292030"/>
          </a:xfrm>
          <a:prstGeom prst="rect">
            <a:avLst/>
          </a:prstGeom>
          <a:ln w="25400">
            <a:solidFill>
              <a:srgbClr val="FF0000"/>
            </a:solidFill>
            <a:miter lim="400000"/>
          </a:ln>
        </p:spPr>
      </p:pic>
      <p:sp>
        <p:nvSpPr>
          <p:cNvPr id="1169" name="views"/>
          <p:cNvSpPr/>
          <p:nvPr/>
        </p:nvSpPr>
        <p:spPr>
          <a:xfrm>
            <a:off x="5957507" y="1296176"/>
            <a:ext cx="1136732" cy="354487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D59A8D"/>
              </a:gs>
              <a:gs pos="100000">
                <a:srgbClr val="732C1E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1881" tIns="31881" rIns="31881" bIns="31881" anchor="ctr"/>
          <a:lstStyle>
            <a:lvl1pPr defTabSz="584200">
              <a:defRPr sz="4100">
                <a:solidFill>
                  <a:srgbClr val="FFFFFF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</a:lstStyle>
          <a:p>
            <a:r>
              <a:rPr sz="2400" dirty="0"/>
              <a:t>views</a:t>
            </a:r>
          </a:p>
        </p:txBody>
      </p:sp>
      <p:pic>
        <p:nvPicPr>
          <p:cNvPr id="1170" name="影像" descr="影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47319" y="1320702"/>
            <a:ext cx="1336380" cy="292004"/>
          </a:xfrm>
          <a:prstGeom prst="rect">
            <a:avLst/>
          </a:prstGeom>
          <a:ln w="25400">
            <a:solidFill>
              <a:srgbClr val="FF0000"/>
            </a:solidFill>
            <a:miter lim="400000"/>
          </a:ln>
        </p:spPr>
      </p:pic>
      <p:grpSp>
        <p:nvGrpSpPr>
          <p:cNvPr id="1173" name="影像"/>
          <p:cNvGrpSpPr/>
          <p:nvPr/>
        </p:nvGrpSpPr>
        <p:grpSpPr>
          <a:xfrm>
            <a:off x="530151" y="2397670"/>
            <a:ext cx="8083699" cy="354487"/>
            <a:chOff x="0" y="0"/>
            <a:chExt cx="11496815" cy="672212"/>
          </a:xfrm>
        </p:grpSpPr>
        <p:pic>
          <p:nvPicPr>
            <p:cNvPr id="1172" name="影像" descr="影像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350" y="6350"/>
              <a:ext cx="11484116" cy="65951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171" name="影像" descr="影像"/>
            <p:cNvPicPr>
              <a:picLocks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1496816" cy="672213"/>
            </a:xfrm>
            <a:prstGeom prst="rect">
              <a:avLst/>
            </a:prstGeom>
            <a:effectLst/>
          </p:spPr>
        </p:pic>
      </p:grpSp>
      <p:pic>
        <p:nvPicPr>
          <p:cNvPr id="1174" name="線條" descr="線條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941241" y="2782878"/>
            <a:ext cx="273254" cy="26790"/>
          </a:xfrm>
          <a:prstGeom prst="rect">
            <a:avLst/>
          </a:prstGeom>
        </p:spPr>
      </p:pic>
      <p:sp>
        <p:nvSpPr>
          <p:cNvPr id="1176" name="adjusting scalar"/>
          <p:cNvSpPr/>
          <p:nvPr/>
        </p:nvSpPr>
        <p:spPr>
          <a:xfrm>
            <a:off x="1147639" y="2884500"/>
            <a:ext cx="1928935" cy="39365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ABB9C7"/>
              </a:gs>
              <a:gs pos="100000">
                <a:srgbClr val="536B8A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1881" tIns="31881" rIns="31881" bIns="31881" anchor="ctr"/>
          <a:lstStyle>
            <a:lvl1pPr defTabSz="584200">
              <a:defRPr sz="3000">
                <a:solidFill>
                  <a:srgbClr val="FFFFFF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</a:lstStyle>
          <a:p>
            <a:r>
              <a:rPr sz="2000" dirty="0"/>
              <a:t>adjusting scalar</a:t>
            </a:r>
          </a:p>
        </p:txBody>
      </p:sp>
      <p:grpSp>
        <p:nvGrpSpPr>
          <p:cNvPr id="1179" name="影像"/>
          <p:cNvGrpSpPr/>
          <p:nvPr/>
        </p:nvGrpSpPr>
        <p:grpSpPr>
          <a:xfrm>
            <a:off x="1603535" y="1825219"/>
            <a:ext cx="5954790" cy="427181"/>
            <a:chOff x="0" y="0"/>
            <a:chExt cx="8469032" cy="810060"/>
          </a:xfrm>
        </p:grpSpPr>
        <p:pic>
          <p:nvPicPr>
            <p:cNvPr id="1178" name="影像" descr="影像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2700" y="12700"/>
              <a:ext cx="8443633" cy="78466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177" name="影像" descr="影像"/>
            <p:cNvPicPr>
              <a:picLocks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8469033" cy="810061"/>
            </a:xfrm>
            <a:prstGeom prst="rect">
              <a:avLst/>
            </a:prstGeom>
            <a:effectLst/>
          </p:spPr>
        </p:pic>
      </p:grpSp>
      <p:sp>
        <p:nvSpPr>
          <p:cNvPr id="1180" name="將新的預期報酬及共變異矩陣帶入均值變異模型中或是代入下式中"/>
          <p:cNvSpPr txBox="1"/>
          <p:nvPr/>
        </p:nvSpPr>
        <p:spPr>
          <a:xfrm>
            <a:off x="645767" y="3947900"/>
            <a:ext cx="7870326" cy="433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1881" tIns="31881" rIns="31881" bIns="31881" anchor="ctr">
            <a:spAutoFit/>
          </a:bodyPr>
          <a:lstStyle>
            <a:lvl1pPr marL="457200" indent="-457200" algn="l" defTabSz="584200">
              <a:buClr>
                <a:srgbClr val="9A958E"/>
              </a:buClr>
              <a:buSzPct val="135000"/>
              <a:buChar char="•"/>
              <a:defRPr sz="4000">
                <a:solidFill>
                  <a:srgbClr val="535353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lvl1pPr>
          </a:lstStyle>
          <a:p>
            <a:pPr marL="0" indent="0">
              <a:buNone/>
            </a:pPr>
            <a:r>
              <a:rPr sz="2400">
                <a:solidFill>
                  <a:srgbClr val="000000"/>
                </a:solidFill>
              </a:rPr>
              <a:t>將新的預期報酬及共變異矩陣帶入</a:t>
            </a:r>
            <a:r>
              <a:rPr sz="2400">
                <a:solidFill>
                  <a:srgbClr val="7030A0"/>
                </a:solidFill>
              </a:rPr>
              <a:t>均值變異模型</a:t>
            </a:r>
            <a:r>
              <a:rPr sz="2400">
                <a:solidFill>
                  <a:srgbClr val="000000"/>
                </a:solidFill>
              </a:rPr>
              <a:t>或是代入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1181" name="can be proved by Bayes theory"/>
          <p:cNvSpPr txBox="1"/>
          <p:nvPr/>
        </p:nvSpPr>
        <p:spPr>
          <a:xfrm>
            <a:off x="671077" y="3427002"/>
            <a:ext cx="4307534" cy="495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1881" tIns="31881" rIns="31881" bIns="31881" anchor="ctr">
            <a:spAutoFit/>
          </a:bodyPr>
          <a:lstStyle>
            <a:lvl1pPr defTabSz="584200">
              <a:defRPr sz="3600">
                <a:solidFill>
                  <a:srgbClr val="5353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lvl1pPr>
          </a:lstStyle>
          <a:p>
            <a:r>
              <a:rPr lang="en-US" sz="2800"/>
              <a:t>Derived from</a:t>
            </a:r>
            <a:r>
              <a:rPr sz="2800"/>
              <a:t> </a:t>
            </a:r>
            <a:r>
              <a:rPr sz="2800" dirty="0"/>
              <a:t>Bayes theory</a:t>
            </a:r>
          </a:p>
        </p:txBody>
      </p:sp>
      <p:pic>
        <p:nvPicPr>
          <p:cNvPr id="1182" name="影像" descr="影像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23530" y="4408600"/>
            <a:ext cx="1629526" cy="357664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等腰三角形 17"/>
          <p:cNvSpPr/>
          <p:nvPr/>
        </p:nvSpPr>
        <p:spPr>
          <a:xfrm>
            <a:off x="8886825" y="4886325"/>
            <a:ext cx="192883" cy="190500"/>
          </a:xfrm>
          <a:prstGeom prst="triangle">
            <a:avLst/>
          </a:prstGeom>
          <a:blipFill rotWithShape="1">
            <a:blip r:embed="rId11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600" b="0" i="0" u="none" strike="noStrike" cap="all" spc="32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404393235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500"/>
                                        <p:tgtEl>
                                          <p:spTgt spid="1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1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8" grpId="0" animBg="1" advAuto="0"/>
      <p:bldP spid="1170" grpId="0" animBg="1" advAuto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Initiate a Service"/>
          <p:cNvSpPr txBox="1">
            <a:spLocks noGrp="1"/>
          </p:cNvSpPr>
          <p:nvPr>
            <p:ph type="title"/>
          </p:nvPr>
        </p:nvSpPr>
        <p:spPr>
          <a:xfrm>
            <a:off x="473274" y="904876"/>
            <a:ext cx="8197454" cy="1962044"/>
          </a:xfrm>
          <a:prstGeom prst="rect">
            <a:avLst/>
          </a:prstGeom>
          <a:solidFill>
            <a:srgbClr val="575D46"/>
          </a:solidFill>
        </p:spPr>
        <p:txBody>
          <a:bodyPr anchor="b">
            <a:noAutofit/>
          </a:bodyPr>
          <a:lstStyle>
            <a:lvl1pPr marL="1258660" indent="-1258660" algn="l">
              <a:lnSpc>
                <a:spcPct val="80000"/>
              </a:lnSpc>
              <a:buClr>
                <a:srgbClr val="9A958E"/>
              </a:buClr>
              <a:buSzPct val="75000"/>
              <a:buChar char="•"/>
              <a:defRPr sz="7400" spc="148">
                <a:solidFill>
                  <a:srgbClr val="FFFFFF"/>
                </a:solidFill>
              </a:defRPr>
            </a:lvl1pPr>
          </a:lstStyle>
          <a:p>
            <a:pPr marL="0" indent="0">
              <a:buNone/>
            </a:pPr>
            <a:r>
              <a:rPr lang="zh-TW" altLang="en-US" sz="5400" dirty="0"/>
              <a:t>展開服務</a:t>
            </a:r>
            <a:br>
              <a:rPr lang="en-US" sz="5400" dirty="0"/>
            </a:br>
            <a:r>
              <a:rPr sz="5400" dirty="0"/>
              <a:t>Initiate a Service </a:t>
            </a:r>
          </a:p>
        </p:txBody>
      </p:sp>
    </p:spTree>
    <p:extLst>
      <p:ext uri="{BB962C8B-B14F-4D97-AF65-F5344CB8AC3E}">
        <p14:creationId xmlns:p14="http://schemas.microsoft.com/office/powerpoint/2010/main" val="1508284561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KYC-風險屬性 (1/2)"/>
          <p:cNvSpPr txBox="1">
            <a:spLocks noGrp="1"/>
          </p:cNvSpPr>
          <p:nvPr>
            <p:ph type="title"/>
          </p:nvPr>
        </p:nvSpPr>
        <p:spPr>
          <a:xfrm>
            <a:off x="473274" y="308075"/>
            <a:ext cx="8197453" cy="65800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 spc="119">
                <a:latin typeface="Yuanti TC Regular"/>
                <a:ea typeface="Yuanti TC Regular"/>
                <a:cs typeface="Yuanti TC Regular"/>
                <a:sym typeface="Yuanti TC Regular"/>
              </a:defRPr>
            </a:lvl1pPr>
          </a:lstStyle>
          <a:p>
            <a:r>
              <a:rPr sz="4400" b="1" dirty="0">
                <a:solidFill>
                  <a:srgbClr val="0000FF"/>
                </a:solidFill>
              </a:rPr>
              <a:t>KYC-</a:t>
            </a:r>
            <a:r>
              <a:rPr sz="4400" b="1" dirty="0" err="1">
                <a:solidFill>
                  <a:srgbClr val="0000FF"/>
                </a:solidFill>
              </a:rPr>
              <a:t>風險屬性</a:t>
            </a:r>
            <a:r>
              <a:rPr sz="4400" b="1" dirty="0">
                <a:solidFill>
                  <a:srgbClr val="0000FF"/>
                </a:solidFill>
              </a:rPr>
              <a:t> (1/2)</a:t>
            </a:r>
          </a:p>
        </p:txBody>
      </p:sp>
      <p:sp>
        <p:nvSpPr>
          <p:cNvPr id="1188" name="1. 如何將所有投資者分成不同的風險屬性族群？…"/>
          <p:cNvSpPr txBox="1">
            <a:spLocks noGrp="1"/>
          </p:cNvSpPr>
          <p:nvPr>
            <p:ph type="body" idx="1"/>
          </p:nvPr>
        </p:nvSpPr>
        <p:spPr>
          <a:xfrm>
            <a:off x="473274" y="1358900"/>
            <a:ext cx="8197453" cy="3302397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318808" indent="-318808">
              <a:spcBef>
                <a:spcPts val="1569"/>
              </a:spcBef>
              <a:buClrTx/>
              <a:buSzTx/>
              <a:buNone/>
              <a:defRPr sz="4000" spc="79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dirty="0"/>
              <a:t>1. </a:t>
            </a:r>
            <a:r>
              <a:rPr dirty="0" err="1"/>
              <a:t>如何將所有投資者分成不同的風險屬性族群</a:t>
            </a:r>
            <a:r>
              <a:rPr dirty="0"/>
              <a:t>？</a:t>
            </a:r>
          </a:p>
          <a:p>
            <a:pPr marL="318808" indent="-318808" algn="ctr">
              <a:spcBef>
                <a:spcPts val="942"/>
              </a:spcBef>
              <a:buClrTx/>
              <a:buSzTx/>
              <a:buNone/>
              <a:defRPr sz="4000" spc="79">
                <a:solidFill>
                  <a:srgbClr val="454B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dirty="0" err="1"/>
              <a:t>問卷</a:t>
            </a:r>
            <a:endParaRPr dirty="0"/>
          </a:p>
          <a:p>
            <a:pPr marL="876722" indent="-876722">
              <a:spcBef>
                <a:spcPts val="1569"/>
              </a:spcBef>
              <a:buClrTx/>
              <a:buSzTx/>
              <a:buNone/>
              <a:defRPr sz="4000" spc="79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dirty="0"/>
              <a:t>2(a). </a:t>
            </a:r>
            <a:r>
              <a:rPr dirty="0" err="1"/>
              <a:t>如何決定不同風險屬性族群的可承受風險</a:t>
            </a:r>
            <a:r>
              <a:rPr dirty="0"/>
              <a:t>？</a:t>
            </a:r>
          </a:p>
          <a:p>
            <a:pPr marL="876722" indent="-876722">
              <a:spcBef>
                <a:spcPts val="1569"/>
              </a:spcBef>
              <a:buClrTx/>
              <a:buSzTx/>
              <a:buNone/>
              <a:defRPr sz="4000" spc="79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dirty="0"/>
              <a:t>2(b). </a:t>
            </a:r>
            <a:r>
              <a:rPr dirty="0" err="1"/>
              <a:t>如何為不同風險屬性族群選擇最佳投資組合權重</a:t>
            </a:r>
            <a:r>
              <a:rPr dirty="0"/>
              <a:t>？</a:t>
            </a:r>
          </a:p>
          <a:p>
            <a:pPr marL="876722" indent="-876722" algn="ctr">
              <a:spcBef>
                <a:spcPts val="942"/>
              </a:spcBef>
              <a:buClrTx/>
              <a:buSzTx/>
              <a:buNone/>
              <a:defRPr sz="4000" spc="79">
                <a:solidFill>
                  <a:srgbClr val="3B61FE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dirty="0" err="1"/>
              <a:t>切分效率前緣</a:t>
            </a:r>
            <a:endParaRPr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015" y="3791347"/>
            <a:ext cx="18415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3186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Screen Shot 2016-03-27 at 6.54.26 AM.png" descr="Screen Shot 2016-03-27 at 6.54.2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69913"/>
            <a:ext cx="9144001" cy="2286000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sp>
        <p:nvSpPr>
          <p:cNvPr id="442" name="http://www.stockfeel.com.tw/全球領先的python演算法交易平台─quantopian/"/>
          <p:cNvSpPr txBox="1"/>
          <p:nvPr/>
        </p:nvSpPr>
        <p:spPr>
          <a:xfrm>
            <a:off x="33402" y="2407503"/>
            <a:ext cx="9077196" cy="372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1881" tIns="31881" rIns="31881" bIns="31881">
            <a:spAutoFit/>
          </a:bodyPr>
          <a:lstStyle>
            <a:lvl1pPr>
              <a:defRPr sz="2600" u="sng" cap="all" spc="234">
                <a:latin typeface="+mn-lt"/>
                <a:ea typeface="+mn-ea"/>
                <a:cs typeface="+mn-cs"/>
                <a:sym typeface="Futura"/>
                <a:hlinkClick r:id="rId3"/>
              </a:defRPr>
            </a:lvl1pPr>
          </a:lstStyle>
          <a:p>
            <a:pPr>
              <a:defRPr u="none"/>
            </a:pPr>
            <a:endParaRPr sz="2000" dirty="0">
              <a:hlinkClick r:id="rId3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723" y="3052192"/>
            <a:ext cx="3145278" cy="192620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1274" y="3059164"/>
            <a:ext cx="2890554" cy="196684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E376D11-C9D9-4835-A606-A1A2A7D2D2CC}"/>
              </a:ext>
            </a:extLst>
          </p:cNvPr>
          <p:cNvSpPr/>
          <p:nvPr/>
        </p:nvSpPr>
        <p:spPr>
          <a:xfrm>
            <a:off x="1043631" y="2410168"/>
            <a:ext cx="70567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/>
              <a:t>Betterment                       </a:t>
            </a:r>
            <a:r>
              <a:rPr lang="en-US" altLang="zh-TW" sz="3600" dirty="0" err="1"/>
              <a:t>Wealthfront</a:t>
            </a:r>
            <a:endParaRPr lang="en-US" altLang="zh-TW" sz="3600" dirty="0"/>
          </a:p>
        </p:txBody>
      </p:sp>
      <p:sp>
        <p:nvSpPr>
          <p:cNvPr id="9" name="五邊形 8"/>
          <p:cNvSpPr/>
          <p:nvPr/>
        </p:nvSpPr>
        <p:spPr>
          <a:xfrm rot="705547">
            <a:off x="2331258" y="8870654"/>
            <a:ext cx="1538039" cy="454378"/>
          </a:xfrm>
          <a:prstGeom prst="homePlate">
            <a:avLst/>
          </a:prstGeom>
          <a:solidFill>
            <a:schemeClr val="accent3">
              <a:lumMod val="40000"/>
              <a:lumOff val="60000"/>
            </a:schemeClr>
          </a:solidFill>
          <a:ln w="12700" cap="flat">
            <a:solidFill>
              <a:schemeClr val="accent5">
                <a:lumMod val="20000"/>
                <a:lumOff val="8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2200" b="0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Quiz</a:t>
            </a:r>
            <a:endParaRPr kumimoji="0" lang="zh-TW" altLang="en-US" sz="2200" b="0" i="0" u="none" strike="noStrike" cap="none" spc="0" normalizeH="0" baseline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" name="五邊形 9"/>
          <p:cNvSpPr/>
          <p:nvPr/>
        </p:nvSpPr>
        <p:spPr>
          <a:xfrm rot="705547">
            <a:off x="2483658" y="9023054"/>
            <a:ext cx="1538039" cy="454378"/>
          </a:xfrm>
          <a:prstGeom prst="homePlate">
            <a:avLst/>
          </a:prstGeom>
          <a:solidFill>
            <a:schemeClr val="accent3">
              <a:lumMod val="40000"/>
              <a:lumOff val="60000"/>
            </a:schemeClr>
          </a:solidFill>
          <a:ln w="12700" cap="flat">
            <a:solidFill>
              <a:schemeClr val="accent5">
                <a:lumMod val="20000"/>
                <a:lumOff val="8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2200" b="0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Quiz</a:t>
            </a:r>
            <a:endParaRPr kumimoji="0" lang="zh-TW" altLang="en-US" sz="2200" b="0" i="0" u="none" strike="noStrike" cap="none" spc="0" normalizeH="0" baseline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" name="五邊形 10"/>
          <p:cNvSpPr/>
          <p:nvPr/>
        </p:nvSpPr>
        <p:spPr>
          <a:xfrm rot="705547">
            <a:off x="2671500" y="8296496"/>
            <a:ext cx="1538039" cy="454378"/>
          </a:xfrm>
          <a:prstGeom prst="homePlate">
            <a:avLst/>
          </a:prstGeom>
          <a:solidFill>
            <a:schemeClr val="accent3">
              <a:lumMod val="40000"/>
              <a:lumOff val="60000"/>
            </a:schemeClr>
          </a:solidFill>
          <a:ln w="12700" cap="flat">
            <a:solidFill>
              <a:schemeClr val="accent5">
                <a:lumMod val="20000"/>
                <a:lumOff val="8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2200" b="0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Quiz</a:t>
            </a:r>
            <a:endParaRPr kumimoji="0" lang="zh-TW" altLang="en-US" sz="2200" b="0" i="0" u="none" strike="noStrike" cap="none" spc="0" normalizeH="0" baseline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1859" y="122545"/>
            <a:ext cx="1625600" cy="56513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KYC-風險屬性 (2/2)"/>
          <p:cNvSpPr txBox="1">
            <a:spLocks noGrp="1"/>
          </p:cNvSpPr>
          <p:nvPr>
            <p:ph type="title"/>
          </p:nvPr>
        </p:nvSpPr>
        <p:spPr>
          <a:xfrm>
            <a:off x="473274" y="308074"/>
            <a:ext cx="8197453" cy="581860"/>
          </a:xfrm>
          <a:prstGeom prst="rect">
            <a:avLst/>
          </a:prstGeom>
        </p:spPr>
        <p:txBody>
          <a:bodyPr>
            <a:noAutofit/>
          </a:bodyPr>
          <a:lstStyle>
            <a:lvl1pPr defTabSz="434340">
              <a:defRPr sz="5700" spc="114">
                <a:latin typeface="Yuanti TC Regular"/>
                <a:ea typeface="Yuanti TC Regular"/>
                <a:cs typeface="Yuanti TC Regular"/>
                <a:sym typeface="Yuanti TC Regular"/>
              </a:defRPr>
            </a:lvl1pPr>
          </a:lstStyle>
          <a:p>
            <a:r>
              <a:rPr sz="4400" b="1" dirty="0">
                <a:solidFill>
                  <a:srgbClr val="0000FF"/>
                </a:solidFill>
              </a:rPr>
              <a:t>KYC-</a:t>
            </a:r>
            <a:r>
              <a:rPr sz="4400" b="1" dirty="0" err="1">
                <a:solidFill>
                  <a:srgbClr val="0000FF"/>
                </a:solidFill>
              </a:rPr>
              <a:t>風險屬性</a:t>
            </a:r>
            <a:r>
              <a:rPr sz="4400" b="1" dirty="0">
                <a:solidFill>
                  <a:srgbClr val="0000FF"/>
                </a:solidFill>
              </a:rPr>
              <a:t> (2/2)</a:t>
            </a:r>
          </a:p>
        </p:txBody>
      </p:sp>
      <p:pic>
        <p:nvPicPr>
          <p:cNvPr id="1193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7638" y="1050521"/>
            <a:ext cx="7068726" cy="3551374"/>
          </a:xfrm>
          <a:prstGeom prst="rect">
            <a:avLst/>
          </a:prstGeom>
          <a:ln w="12700">
            <a:miter lim="400000"/>
          </a:ln>
        </p:spPr>
      </p:pic>
      <p:sp>
        <p:nvSpPr>
          <p:cNvPr id="1194" name="圓形"/>
          <p:cNvSpPr/>
          <p:nvPr/>
        </p:nvSpPr>
        <p:spPr>
          <a:xfrm>
            <a:off x="4139901" y="1429970"/>
            <a:ext cx="835059" cy="634995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31881" tIns="31881" rIns="31881" bIns="31881" anchor="ctr"/>
          <a:lstStyle/>
          <a:p>
            <a:pPr defTabSz="366629">
              <a:defRPr sz="36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30000"/>
                    </a:srgbClr>
                  </a:outerShdw>
                </a:effectLst>
                <a:latin typeface="Marker Felt"/>
                <a:ea typeface="Marker Felt"/>
                <a:cs typeface="Marker Felt"/>
                <a:sym typeface="Marker Felt"/>
              </a:defRPr>
            </a:pPr>
            <a:endParaRPr/>
          </a:p>
        </p:txBody>
      </p:sp>
      <p:sp>
        <p:nvSpPr>
          <p:cNvPr id="1195" name="圓形"/>
          <p:cNvSpPr/>
          <p:nvPr/>
        </p:nvSpPr>
        <p:spPr>
          <a:xfrm>
            <a:off x="2232658" y="2866521"/>
            <a:ext cx="835059" cy="634995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31881" tIns="31881" rIns="31881" bIns="31881" anchor="ctr"/>
          <a:lstStyle/>
          <a:p>
            <a:pPr defTabSz="366629">
              <a:defRPr sz="36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30000"/>
                    </a:srgbClr>
                  </a:outerShdw>
                </a:effectLst>
                <a:latin typeface="Marker Felt"/>
                <a:ea typeface="Marker Felt"/>
                <a:cs typeface="Marker Felt"/>
                <a:sym typeface="Marker Felt"/>
              </a:defRPr>
            </a:pPr>
            <a:endParaRPr/>
          </a:p>
        </p:txBody>
      </p:sp>
      <p:sp>
        <p:nvSpPr>
          <p:cNvPr id="1196" name="橢圓形"/>
          <p:cNvSpPr/>
          <p:nvPr/>
        </p:nvSpPr>
        <p:spPr>
          <a:xfrm>
            <a:off x="3177349" y="1747467"/>
            <a:ext cx="962550" cy="707540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31881" tIns="31881" rIns="31881" bIns="31881" anchor="ctr"/>
          <a:lstStyle/>
          <a:p>
            <a:pPr defTabSz="366629">
              <a:defRPr sz="36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30000"/>
                    </a:srgbClr>
                  </a:outerShdw>
                </a:effectLst>
                <a:latin typeface="Marker Felt"/>
                <a:ea typeface="Marker Felt"/>
                <a:cs typeface="Marker Felt"/>
                <a:sym typeface="Marker Fel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1289259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07083" y="1133166"/>
            <a:ext cx="3605626" cy="1892209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sp>
        <p:nvSpPr>
          <p:cNvPr id="1199" name="流程圖"/>
          <p:cNvSpPr txBox="1">
            <a:spLocks noGrp="1"/>
          </p:cNvSpPr>
          <p:nvPr>
            <p:ph type="title"/>
          </p:nvPr>
        </p:nvSpPr>
        <p:spPr>
          <a:xfrm>
            <a:off x="473274" y="308074"/>
            <a:ext cx="8197453" cy="68727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 spc="119">
                <a:latin typeface="Yuanti TC Regular"/>
                <a:ea typeface="Yuanti TC Regular"/>
                <a:cs typeface="Yuanti TC Regular"/>
                <a:sym typeface="Yuanti TC Regular"/>
              </a:defRPr>
            </a:lvl1pPr>
          </a:lstStyle>
          <a:p>
            <a:r>
              <a:rPr sz="4400" b="1" dirty="0" err="1">
                <a:solidFill>
                  <a:srgbClr val="0000FF"/>
                </a:solidFill>
              </a:rPr>
              <a:t>流程圖</a:t>
            </a:r>
            <a:endParaRPr sz="4400" b="1" dirty="0">
              <a:solidFill>
                <a:srgbClr val="0000FF"/>
              </a:solidFill>
            </a:endParaRPr>
          </a:p>
        </p:txBody>
      </p:sp>
      <p:grpSp>
        <p:nvGrpSpPr>
          <p:cNvPr id="1207" name="群組"/>
          <p:cNvGrpSpPr/>
          <p:nvPr/>
        </p:nvGrpSpPr>
        <p:grpSpPr>
          <a:xfrm>
            <a:off x="969121" y="1426638"/>
            <a:ext cx="2554085" cy="2877114"/>
            <a:chOff x="0" y="0"/>
            <a:chExt cx="3632474" cy="6349545"/>
          </a:xfrm>
        </p:grpSpPr>
        <p:sp>
          <p:nvSpPr>
            <p:cNvPr id="1200" name="收集數據"/>
            <p:cNvSpPr/>
            <p:nvPr/>
          </p:nvSpPr>
          <p:spPr>
            <a:xfrm>
              <a:off x="0" y="0"/>
              <a:ext cx="3632475" cy="772443"/>
            </a:xfrm>
            <a:prstGeom prst="roundRect">
              <a:avLst>
                <a:gd name="adj" fmla="val 24938"/>
              </a:avLst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3600">
                  <a:solidFill>
                    <a:srgbClr val="FFFFFF"/>
                  </a:solidFill>
                  <a:latin typeface="Yuanti TC Regular"/>
                  <a:ea typeface="Yuanti TC Regular"/>
                  <a:cs typeface="Yuanti TC Regular"/>
                  <a:sym typeface="Yuanti TC Regular"/>
                </a:defRPr>
              </a:lvl1pPr>
            </a:lstStyle>
            <a:p>
              <a:r>
                <a:rPr sz="2400" dirty="0" err="1"/>
                <a:t>收集數據</a:t>
              </a:r>
              <a:endParaRPr sz="2400" dirty="0"/>
            </a:p>
          </p:txBody>
        </p:sp>
        <p:sp>
          <p:nvSpPr>
            <p:cNvPr id="1201" name="建構效率前緣"/>
            <p:cNvSpPr/>
            <p:nvPr/>
          </p:nvSpPr>
          <p:spPr>
            <a:xfrm>
              <a:off x="0" y="1440305"/>
              <a:ext cx="3632475" cy="1191172"/>
            </a:xfrm>
            <a:prstGeom prst="roundRect">
              <a:avLst>
                <a:gd name="adj" fmla="val 16172"/>
              </a:avLst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3600">
                  <a:solidFill>
                    <a:srgbClr val="FFFFFF"/>
                  </a:solidFill>
                  <a:latin typeface="Yuanti TC Regular"/>
                  <a:ea typeface="Yuanti TC Regular"/>
                  <a:cs typeface="Yuanti TC Regular"/>
                  <a:sym typeface="Yuanti TC Regular"/>
                </a:defRPr>
              </a:lvl1pPr>
            </a:lstStyle>
            <a:p>
              <a:r>
                <a:rPr sz="2400" dirty="0" err="1"/>
                <a:t>建構效率前緣</a:t>
              </a:r>
              <a:endParaRPr sz="2400" dirty="0"/>
            </a:p>
          </p:txBody>
        </p:sp>
        <p:sp>
          <p:nvSpPr>
            <p:cNvPr id="1202" name="決定風險屬性"/>
            <p:cNvSpPr/>
            <p:nvPr/>
          </p:nvSpPr>
          <p:spPr>
            <a:xfrm>
              <a:off x="0" y="3299339"/>
              <a:ext cx="3632475" cy="1191173"/>
            </a:xfrm>
            <a:prstGeom prst="roundRect">
              <a:avLst>
                <a:gd name="adj" fmla="val 16172"/>
              </a:avLst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3600">
                  <a:solidFill>
                    <a:srgbClr val="FFFFFF"/>
                  </a:solidFill>
                  <a:latin typeface="Yuanti TC Regular"/>
                  <a:ea typeface="Yuanti TC Regular"/>
                  <a:cs typeface="Yuanti TC Regular"/>
                  <a:sym typeface="Yuanti TC Regular"/>
                </a:defRPr>
              </a:lvl1pPr>
            </a:lstStyle>
            <a:p>
              <a:r>
                <a:rPr sz="2400" dirty="0" err="1"/>
                <a:t>決定風險屬性</a:t>
              </a:r>
              <a:endParaRPr sz="2400" dirty="0"/>
            </a:p>
          </p:txBody>
        </p:sp>
        <p:sp>
          <p:nvSpPr>
            <p:cNvPr id="1203" name="選擇最佳投組"/>
            <p:cNvSpPr/>
            <p:nvPr/>
          </p:nvSpPr>
          <p:spPr>
            <a:xfrm>
              <a:off x="0" y="5158374"/>
              <a:ext cx="3632475" cy="1191172"/>
            </a:xfrm>
            <a:prstGeom prst="roundRect">
              <a:avLst>
                <a:gd name="adj" fmla="val 16172"/>
              </a:avLst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3600">
                  <a:solidFill>
                    <a:srgbClr val="FFFFFF"/>
                  </a:solidFill>
                  <a:latin typeface="Yuanti TC Regular"/>
                  <a:ea typeface="Yuanti TC Regular"/>
                  <a:cs typeface="Yuanti TC Regular"/>
                  <a:sym typeface="Yuanti TC Regular"/>
                </a:defRPr>
              </a:lvl1pPr>
            </a:lstStyle>
            <a:p>
              <a:r>
                <a:rPr sz="2400" dirty="0" err="1"/>
                <a:t>選擇最佳投組</a:t>
              </a:r>
              <a:endParaRPr sz="2400" dirty="0"/>
            </a:p>
          </p:txBody>
        </p:sp>
        <p:sp>
          <p:nvSpPr>
            <p:cNvPr id="1204" name="線條"/>
            <p:cNvSpPr/>
            <p:nvPr/>
          </p:nvSpPr>
          <p:spPr>
            <a:xfrm>
              <a:off x="1798814" y="667863"/>
              <a:ext cx="1" cy="772443"/>
            </a:xfrm>
            <a:prstGeom prst="line">
              <a:avLst/>
            </a:prstGeom>
            <a:noFill/>
            <a:ln w="25400" cap="flat">
              <a:solidFill>
                <a:srgbClr val="5A5F5E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366629">
                <a:defRPr sz="3600">
                  <a:solidFill>
                    <a:srgbClr val="535353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sp>
          <p:nvSpPr>
            <p:cNvPr id="1205" name="線條"/>
            <p:cNvSpPr/>
            <p:nvPr/>
          </p:nvSpPr>
          <p:spPr>
            <a:xfrm>
              <a:off x="1798814" y="2579187"/>
              <a:ext cx="1" cy="772443"/>
            </a:xfrm>
            <a:prstGeom prst="line">
              <a:avLst/>
            </a:prstGeom>
            <a:noFill/>
            <a:ln w="25400" cap="flat">
              <a:solidFill>
                <a:srgbClr val="5A5F5E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366629">
                <a:defRPr sz="3600">
                  <a:solidFill>
                    <a:srgbClr val="535353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sp>
          <p:nvSpPr>
            <p:cNvPr id="1206" name="線條"/>
            <p:cNvSpPr/>
            <p:nvPr/>
          </p:nvSpPr>
          <p:spPr>
            <a:xfrm>
              <a:off x="1798814" y="4490510"/>
              <a:ext cx="1" cy="772443"/>
            </a:xfrm>
            <a:prstGeom prst="line">
              <a:avLst/>
            </a:prstGeom>
            <a:noFill/>
            <a:ln w="25400" cap="flat">
              <a:solidFill>
                <a:srgbClr val="5A5F5E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366629">
                <a:defRPr sz="3600">
                  <a:solidFill>
                    <a:srgbClr val="535353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</p:grpSp>
      <p:sp>
        <p:nvSpPr>
          <p:cNvPr id="1208" name="window size"/>
          <p:cNvSpPr/>
          <p:nvPr/>
        </p:nvSpPr>
        <p:spPr>
          <a:xfrm>
            <a:off x="4800448" y="3125716"/>
            <a:ext cx="3218896" cy="493667"/>
          </a:xfrm>
          <a:prstGeom prst="roundRect">
            <a:avLst>
              <a:gd name="adj" fmla="val 20350"/>
            </a:avLst>
          </a:prstGeom>
          <a:solidFill>
            <a:srgbClr val="25BA8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1881" tIns="31881" rIns="31881" bIns="31881" anchor="ctr"/>
          <a:lstStyle>
            <a:lvl1pPr defTabSz="584200">
              <a:defRPr sz="3600">
                <a:solidFill>
                  <a:srgbClr val="FFFF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lvl1pPr>
          </a:lstStyle>
          <a:p>
            <a:r>
              <a:rPr sz="2800" dirty="0"/>
              <a:t>window size</a:t>
            </a:r>
          </a:p>
        </p:txBody>
      </p:sp>
      <p:sp>
        <p:nvSpPr>
          <p:cNvPr id="1209" name="股利再投資"/>
          <p:cNvSpPr/>
          <p:nvPr/>
        </p:nvSpPr>
        <p:spPr>
          <a:xfrm>
            <a:off x="4800448" y="3714735"/>
            <a:ext cx="3218896" cy="493667"/>
          </a:xfrm>
          <a:prstGeom prst="roundRect">
            <a:avLst>
              <a:gd name="adj" fmla="val 20350"/>
            </a:avLst>
          </a:prstGeom>
          <a:solidFill>
            <a:srgbClr val="25BA8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1881" tIns="31881" rIns="31881" bIns="31881" anchor="ctr"/>
          <a:lstStyle>
            <a:lvl1pPr defTabSz="584200">
              <a:defRPr sz="3600">
                <a:solidFill>
                  <a:srgbClr val="FFFF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lvl1pPr>
          </a:lstStyle>
          <a:p>
            <a:r>
              <a:rPr sz="2800" dirty="0" err="1"/>
              <a:t>股利再投資</a:t>
            </a:r>
            <a:endParaRPr sz="2800" dirty="0"/>
          </a:p>
        </p:txBody>
      </p:sp>
      <p:sp>
        <p:nvSpPr>
          <p:cNvPr id="1210" name="交易成本"/>
          <p:cNvSpPr/>
          <p:nvPr/>
        </p:nvSpPr>
        <p:spPr>
          <a:xfrm>
            <a:off x="4809377" y="4303753"/>
            <a:ext cx="3218896" cy="493667"/>
          </a:xfrm>
          <a:prstGeom prst="roundRect">
            <a:avLst>
              <a:gd name="adj" fmla="val 20350"/>
            </a:avLst>
          </a:prstGeom>
          <a:solidFill>
            <a:srgbClr val="25BA85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1881" tIns="31881" rIns="31881" bIns="31881" anchor="ctr"/>
          <a:lstStyle>
            <a:lvl1pPr defTabSz="584200">
              <a:defRPr sz="3600">
                <a:solidFill>
                  <a:srgbClr val="FFFF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lvl1pPr>
          </a:lstStyle>
          <a:p>
            <a:r>
              <a:rPr sz="2800" dirty="0" err="1"/>
              <a:t>交易成本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2973470483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More about Models…"/>
          <p:cNvSpPr txBox="1">
            <a:spLocks noGrp="1"/>
          </p:cNvSpPr>
          <p:nvPr>
            <p:ph type="title"/>
          </p:nvPr>
        </p:nvSpPr>
        <p:spPr>
          <a:xfrm>
            <a:off x="473274" y="308074"/>
            <a:ext cx="8197453" cy="1058168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258233">
              <a:defRPr sz="5400" spc="107"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lang="en-US" sz="4400" b="1" dirty="0">
                <a:solidFill>
                  <a:srgbClr val="0000FF"/>
                </a:solidFill>
              </a:rPr>
              <a:t>Recall</a:t>
            </a:r>
            <a:r>
              <a:rPr sz="4400" b="1" dirty="0">
                <a:solidFill>
                  <a:srgbClr val="0000FF"/>
                </a:solidFill>
              </a:rPr>
              <a:t> Models </a:t>
            </a:r>
          </a:p>
          <a:p>
            <a:pPr defTabSz="258233">
              <a:defRPr sz="5400" spc="107"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4400" b="1" dirty="0">
                <a:solidFill>
                  <a:srgbClr val="0000FF"/>
                </a:solidFill>
              </a:rPr>
              <a:t>and Techniques (1/2)</a:t>
            </a:r>
          </a:p>
        </p:txBody>
      </p:sp>
      <p:sp>
        <p:nvSpPr>
          <p:cNvPr id="1213" name="投資組合的財務模型…"/>
          <p:cNvSpPr txBox="1">
            <a:spLocks noGrp="1"/>
          </p:cNvSpPr>
          <p:nvPr>
            <p:ph type="body" idx="1"/>
          </p:nvPr>
        </p:nvSpPr>
        <p:spPr>
          <a:xfrm>
            <a:off x="473274" y="1809750"/>
            <a:ext cx="8197453" cy="307255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09895" indent="-409895">
              <a:lnSpc>
                <a:spcPct val="140000"/>
              </a:lnSpc>
              <a:spcBef>
                <a:spcPts val="0"/>
              </a:spcBef>
              <a:buClrTx/>
              <a:buSzPct val="50000"/>
              <a:buBlip>
                <a:blip r:embed="rId2"/>
              </a:buBlip>
              <a:defRPr sz="4000" spc="79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400" dirty="0" err="1"/>
              <a:t>投資組合的財務模型</a:t>
            </a:r>
            <a:endParaRPr sz="2400" dirty="0"/>
          </a:p>
          <a:p>
            <a:pPr marL="728704" indent="-409895">
              <a:lnSpc>
                <a:spcPct val="90000"/>
              </a:lnSpc>
              <a:spcBef>
                <a:spcPts val="0"/>
              </a:spcBef>
              <a:buClrTx/>
              <a:buSzPct val="50000"/>
              <a:buBlip>
                <a:blip r:embed="rId3"/>
              </a:buBlip>
              <a:defRPr sz="4000" spc="79">
                <a:solidFill>
                  <a:srgbClr val="FF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400" dirty="0"/>
              <a:t>Markowitz’s Mean-Variance Model</a:t>
            </a:r>
          </a:p>
          <a:p>
            <a:pPr marL="0" indent="318808">
              <a:lnSpc>
                <a:spcPct val="140000"/>
              </a:lnSpc>
              <a:spcBef>
                <a:spcPts val="0"/>
              </a:spcBef>
              <a:buClrTx/>
              <a:buSzTx/>
              <a:buNone/>
              <a:defRPr sz="4000" spc="79">
                <a:solidFill>
                  <a:srgbClr val="FF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400" dirty="0" err="1"/>
              <a:t>馬可維茲</a:t>
            </a:r>
            <a:r>
              <a:rPr sz="2400" dirty="0"/>
              <a:t> </a:t>
            </a:r>
            <a:r>
              <a:rPr sz="2400" dirty="0" err="1"/>
              <a:t>均值變異模型</a:t>
            </a:r>
            <a:endParaRPr sz="2400" dirty="0"/>
          </a:p>
          <a:p>
            <a:pPr marL="728704" indent="-409895">
              <a:lnSpc>
                <a:spcPct val="120000"/>
              </a:lnSpc>
              <a:spcBef>
                <a:spcPts val="0"/>
              </a:spcBef>
              <a:buClrTx/>
              <a:buSzPct val="50000"/>
              <a:buBlip>
                <a:blip r:embed="rId3"/>
              </a:buBlip>
              <a:defRPr sz="4000" spc="79">
                <a:solidFill>
                  <a:srgbClr val="FF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400" dirty="0"/>
              <a:t>Black-</a:t>
            </a:r>
            <a:r>
              <a:rPr sz="2400" dirty="0" err="1"/>
              <a:t>Litterman</a:t>
            </a:r>
            <a:r>
              <a:rPr sz="2400" dirty="0"/>
              <a:t> Model</a:t>
            </a:r>
          </a:p>
          <a:p>
            <a:pPr marL="0" indent="637616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 sz="4000" spc="79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400" dirty="0" err="1"/>
              <a:t>消除部分均值變異模型的缺點</a:t>
            </a:r>
            <a:endParaRPr sz="2400" dirty="0"/>
          </a:p>
          <a:p>
            <a:pPr marL="0" indent="637616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 sz="4000" spc="79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400" dirty="0" err="1"/>
              <a:t>在投資組合最佳化模型中考慮</a:t>
            </a:r>
            <a:r>
              <a:rPr sz="2400" dirty="0" err="1">
                <a:solidFill>
                  <a:srgbClr val="0433FF"/>
                </a:solidFill>
              </a:rPr>
              <a:t>個人觀點</a:t>
            </a:r>
            <a:endParaRPr sz="2400" dirty="0">
              <a:solidFill>
                <a:srgbClr val="0433FF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260" y="4294870"/>
            <a:ext cx="1243479" cy="117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94101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More about Models and Techniques (2/2)"/>
          <p:cNvSpPr txBox="1">
            <a:spLocks noGrp="1"/>
          </p:cNvSpPr>
          <p:nvPr>
            <p:ph type="title"/>
          </p:nvPr>
        </p:nvSpPr>
        <p:spPr>
          <a:xfrm>
            <a:off x="571499" y="308074"/>
            <a:ext cx="8001001" cy="1058168"/>
          </a:xfrm>
          <a:prstGeom prst="rect">
            <a:avLst/>
          </a:prstGeom>
        </p:spPr>
        <p:txBody>
          <a:bodyPr>
            <a:noAutofit/>
          </a:bodyPr>
          <a:lstStyle>
            <a:lvl1pPr defTabSz="411479">
              <a:defRPr sz="5400" spc="107">
                <a:latin typeface="Yuanti TC Regular"/>
                <a:ea typeface="Yuanti TC Regular"/>
                <a:cs typeface="Yuanti TC Regular"/>
                <a:sym typeface="Yuanti TC Regular"/>
              </a:defRPr>
            </a:lvl1pPr>
          </a:lstStyle>
          <a:p>
            <a:r>
              <a:rPr lang="en-US" sz="4400" b="1" dirty="0">
                <a:solidFill>
                  <a:srgbClr val="0000FF"/>
                </a:solidFill>
              </a:rPr>
              <a:t>Recall </a:t>
            </a:r>
            <a:r>
              <a:rPr sz="4400" b="1" dirty="0">
                <a:solidFill>
                  <a:srgbClr val="0000FF"/>
                </a:solidFill>
              </a:rPr>
              <a:t>Models and Techniques (2/2)</a:t>
            </a:r>
          </a:p>
        </p:txBody>
      </p:sp>
      <p:sp>
        <p:nvSpPr>
          <p:cNvPr id="1216" name="報酬率估計…"/>
          <p:cNvSpPr txBox="1">
            <a:spLocks noGrp="1"/>
          </p:cNvSpPr>
          <p:nvPr>
            <p:ph type="body" idx="1"/>
          </p:nvPr>
        </p:nvSpPr>
        <p:spPr>
          <a:xfrm>
            <a:off x="473274" y="1762125"/>
            <a:ext cx="8197453" cy="3006329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397599" indent="-397599" defTabSz="278320">
              <a:lnSpc>
                <a:spcPct val="130000"/>
              </a:lnSpc>
              <a:spcBef>
                <a:spcPts val="0"/>
              </a:spcBef>
              <a:buClrTx/>
              <a:buSzPct val="50000"/>
              <a:buBlip>
                <a:blip r:embed="rId2"/>
              </a:buBlip>
              <a:defRPr sz="3880" spc="77">
                <a:solidFill>
                  <a:srgbClr val="000000"/>
                </a:solidFill>
              </a:defRPr>
            </a:pPr>
            <a:r>
              <a:rPr dirty="0" err="1"/>
              <a:t>報酬率估計</a:t>
            </a:r>
            <a:endParaRPr dirty="0"/>
          </a:p>
          <a:p>
            <a:pPr marL="706843" indent="-397599" defTabSz="278320">
              <a:lnSpc>
                <a:spcPct val="130000"/>
              </a:lnSpc>
              <a:spcBef>
                <a:spcPts val="0"/>
              </a:spcBef>
              <a:buClrTx/>
              <a:buSzPct val="50000"/>
              <a:buBlip>
                <a:blip r:embed="rId3"/>
              </a:buBlip>
              <a:defRPr sz="3880" spc="77">
                <a:solidFill>
                  <a:srgbClr val="0433FF"/>
                </a:solidFill>
              </a:defRPr>
            </a:pPr>
            <a:r>
              <a:rPr dirty="0" err="1"/>
              <a:t>證券分析師報告</a:t>
            </a:r>
            <a:r>
              <a:rPr dirty="0"/>
              <a:t> </a:t>
            </a:r>
            <a:r>
              <a:rPr dirty="0">
                <a:solidFill>
                  <a:srgbClr val="000000"/>
                </a:solidFill>
              </a:rPr>
              <a:t>(subjective view)</a:t>
            </a:r>
          </a:p>
          <a:p>
            <a:pPr marL="706843" indent="-397599" defTabSz="278320">
              <a:lnSpc>
                <a:spcPct val="130000"/>
              </a:lnSpc>
              <a:spcBef>
                <a:spcPts val="0"/>
              </a:spcBef>
              <a:buClrTx/>
              <a:buSzPct val="50000"/>
              <a:buBlip>
                <a:blip r:embed="rId3"/>
              </a:buBlip>
              <a:defRPr sz="3880" spc="77">
                <a:solidFill>
                  <a:srgbClr val="0433FF"/>
                </a:solidFill>
              </a:defRPr>
            </a:pPr>
            <a:r>
              <a:rPr dirty="0" err="1"/>
              <a:t>技術分析</a:t>
            </a:r>
            <a:r>
              <a:rPr dirty="0" err="1">
                <a:solidFill>
                  <a:srgbClr val="000000"/>
                </a:solidFill>
              </a:rPr>
              <a:t>（backward</a:t>
            </a:r>
            <a:r>
              <a:rPr dirty="0">
                <a:solidFill>
                  <a:srgbClr val="000000"/>
                </a:solidFill>
              </a:rPr>
              <a:t> information）</a:t>
            </a:r>
          </a:p>
          <a:p>
            <a:pPr marL="706843" indent="-397599" defTabSz="278320">
              <a:lnSpc>
                <a:spcPct val="130000"/>
              </a:lnSpc>
              <a:spcBef>
                <a:spcPts val="0"/>
              </a:spcBef>
              <a:buClrTx/>
              <a:buSzPct val="50000"/>
              <a:buBlip>
                <a:blip r:embed="rId3"/>
              </a:buBlip>
              <a:defRPr sz="3880" spc="77">
                <a:solidFill>
                  <a:srgbClr val="0433FF"/>
                </a:solidFill>
              </a:defRPr>
            </a:pPr>
            <a:r>
              <a:rPr dirty="0" err="1"/>
              <a:t>時間序列模型</a:t>
            </a:r>
            <a:r>
              <a:rPr dirty="0" err="1">
                <a:solidFill>
                  <a:srgbClr val="000000"/>
                </a:solidFill>
              </a:rPr>
              <a:t>（backward</a:t>
            </a:r>
            <a:r>
              <a:rPr dirty="0">
                <a:solidFill>
                  <a:srgbClr val="000000"/>
                </a:solidFill>
              </a:rPr>
              <a:t> information）</a:t>
            </a:r>
          </a:p>
          <a:p>
            <a:pPr marL="706843" indent="-397599" defTabSz="278320">
              <a:lnSpc>
                <a:spcPct val="130000"/>
              </a:lnSpc>
              <a:spcBef>
                <a:spcPts val="0"/>
              </a:spcBef>
              <a:buClrTx/>
              <a:buSzPct val="50000"/>
              <a:buBlip>
                <a:blip r:embed="rId3"/>
              </a:buBlip>
              <a:defRPr sz="3880" spc="77">
                <a:solidFill>
                  <a:srgbClr val="0433FF"/>
                </a:solidFill>
              </a:defRPr>
            </a:pPr>
            <a:r>
              <a:rPr dirty="0" err="1"/>
              <a:t>迴歸模型</a:t>
            </a:r>
            <a:r>
              <a:rPr dirty="0" err="1">
                <a:solidFill>
                  <a:srgbClr val="000000"/>
                </a:solidFill>
              </a:rPr>
              <a:t>（backward</a:t>
            </a:r>
            <a:r>
              <a:rPr dirty="0">
                <a:solidFill>
                  <a:srgbClr val="000000"/>
                </a:solidFill>
              </a:rPr>
              <a:t> information）</a:t>
            </a:r>
          </a:p>
          <a:p>
            <a:pPr marL="706843" indent="-397599" defTabSz="278320">
              <a:lnSpc>
                <a:spcPct val="130000"/>
              </a:lnSpc>
              <a:spcBef>
                <a:spcPts val="0"/>
              </a:spcBef>
              <a:buClrTx/>
              <a:buSzPct val="50000"/>
              <a:buBlip>
                <a:blip r:embed="rId3"/>
              </a:buBlip>
              <a:defRPr sz="3880" spc="77">
                <a:solidFill>
                  <a:srgbClr val="FF0000"/>
                </a:solidFill>
              </a:defRPr>
            </a:pPr>
            <a:r>
              <a:rPr dirty="0" err="1">
                <a:solidFill>
                  <a:srgbClr val="0433FF"/>
                </a:solidFill>
              </a:rPr>
              <a:t>根據選擇權價格</a:t>
            </a:r>
            <a:r>
              <a:rPr dirty="0"/>
              <a:t>(forward information, objective view)</a:t>
            </a:r>
          </a:p>
        </p:txBody>
      </p:sp>
    </p:spTree>
    <p:extLst>
      <p:ext uri="{BB962C8B-B14F-4D97-AF65-F5344CB8AC3E}">
        <p14:creationId xmlns:p14="http://schemas.microsoft.com/office/powerpoint/2010/main" val="3597957109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回測績效表現實例"/>
          <p:cNvSpPr txBox="1">
            <a:spLocks noGrp="1"/>
          </p:cNvSpPr>
          <p:nvPr>
            <p:ph type="title"/>
          </p:nvPr>
        </p:nvSpPr>
        <p:spPr>
          <a:xfrm>
            <a:off x="473274" y="308074"/>
            <a:ext cx="8197453" cy="63805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 spc="119">
                <a:latin typeface="Yuanti TC Regular"/>
                <a:ea typeface="Yuanti TC Regular"/>
                <a:cs typeface="Yuanti TC Regular"/>
                <a:sym typeface="Yuanti TC Regular"/>
              </a:defRPr>
            </a:lvl1pPr>
          </a:lstStyle>
          <a:p>
            <a:r>
              <a:rPr sz="4400" b="1" dirty="0" err="1">
                <a:solidFill>
                  <a:srgbClr val="0000FF"/>
                </a:solidFill>
              </a:rPr>
              <a:t>回測績效表現實例</a:t>
            </a:r>
            <a:endParaRPr sz="4400" b="1" dirty="0">
              <a:solidFill>
                <a:srgbClr val="0000FF"/>
              </a:solidFill>
            </a:endParaRPr>
          </a:p>
        </p:txBody>
      </p:sp>
      <p:pic>
        <p:nvPicPr>
          <p:cNvPr id="1219" name="Unknown-2.png" descr="Unknown-2.png"/>
          <p:cNvPicPr>
            <a:picLocks noChangeAspect="1"/>
          </p:cNvPicPr>
          <p:nvPr/>
        </p:nvPicPr>
        <p:blipFill>
          <a:blip r:embed="rId2">
            <a:extLst/>
          </a:blip>
          <a:srcRect l="7095" t="21613" r="11441" b="12038"/>
          <a:stretch>
            <a:fillRect/>
          </a:stretch>
        </p:blipFill>
        <p:spPr>
          <a:xfrm>
            <a:off x="702935" y="1190059"/>
            <a:ext cx="7894331" cy="3262392"/>
          </a:xfrm>
          <a:prstGeom prst="rect">
            <a:avLst/>
          </a:prstGeom>
          <a:ln w="12700">
            <a:miter lim="400000"/>
          </a:ln>
        </p:spPr>
      </p:pic>
      <p:sp>
        <p:nvSpPr>
          <p:cNvPr id="1220" name="圓形"/>
          <p:cNvSpPr/>
          <p:nvPr/>
        </p:nvSpPr>
        <p:spPr>
          <a:xfrm>
            <a:off x="2278770" y="2861264"/>
            <a:ext cx="1484749" cy="1113562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31881" tIns="31881" rIns="31881" bIns="31881" anchor="ctr"/>
          <a:lstStyle/>
          <a:p>
            <a:pPr defTabSz="366629">
              <a:defRPr sz="36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30000"/>
                    </a:srgbClr>
                  </a:outerShdw>
                </a:effectLst>
                <a:latin typeface="Marker Felt"/>
                <a:ea typeface="Marker Felt"/>
                <a:cs typeface="Marker Felt"/>
                <a:sym typeface="Marker Felt"/>
              </a:defRPr>
            </a:pPr>
            <a:endParaRPr/>
          </a:p>
        </p:txBody>
      </p:sp>
      <p:sp>
        <p:nvSpPr>
          <p:cNvPr id="1221" name="機器人理財建構之投資組合很明顯的有較小的波動"/>
          <p:cNvSpPr/>
          <p:nvPr/>
        </p:nvSpPr>
        <p:spPr>
          <a:xfrm>
            <a:off x="1498584" y="1401013"/>
            <a:ext cx="3045121" cy="9852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866"/>
                </a:moveTo>
                <a:lnTo>
                  <a:pt x="0" y="734"/>
                </a:lnTo>
                <a:cubicBezTo>
                  <a:pt x="0" y="329"/>
                  <a:pt x="142" y="0"/>
                  <a:pt x="317" y="0"/>
                </a:cubicBezTo>
                <a:lnTo>
                  <a:pt x="21283" y="0"/>
                </a:lnTo>
                <a:cubicBezTo>
                  <a:pt x="21458" y="0"/>
                  <a:pt x="21600" y="329"/>
                  <a:pt x="21600" y="734"/>
                </a:cubicBezTo>
                <a:lnTo>
                  <a:pt x="21600" y="20866"/>
                </a:lnTo>
                <a:cubicBezTo>
                  <a:pt x="21600" y="21271"/>
                  <a:pt x="21458" y="21600"/>
                  <a:pt x="21283" y="21600"/>
                </a:cubicBezTo>
                <a:lnTo>
                  <a:pt x="317" y="21600"/>
                </a:lnTo>
                <a:cubicBezTo>
                  <a:pt x="142" y="21600"/>
                  <a:pt x="0" y="21271"/>
                  <a:pt x="0" y="20866"/>
                </a:cubicBezTo>
                <a:close/>
              </a:path>
            </a:pathLst>
          </a:cu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1881" tIns="31881" rIns="31881" bIns="31881" anchor="ctr"/>
          <a:lstStyle>
            <a:lvl1pPr defTabSz="584200">
              <a:defRPr sz="30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30000"/>
                    </a:srgbClr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000" b="1" dirty="0" err="1">
                <a:solidFill>
                  <a:srgbClr val="000000"/>
                </a:solidFill>
              </a:rPr>
              <a:t>機器人理財建構之投資組合很明顯的有較小的波動</a:t>
            </a:r>
            <a:endParaRPr sz="2000" b="1" dirty="0">
              <a:solidFill>
                <a:srgbClr val="000000"/>
              </a:solidFill>
            </a:endParaRPr>
          </a:p>
        </p:txBody>
      </p:sp>
      <p:sp>
        <p:nvSpPr>
          <p:cNvPr id="1222" name="Value"/>
          <p:cNvSpPr/>
          <p:nvPr/>
        </p:nvSpPr>
        <p:spPr>
          <a:xfrm>
            <a:off x="407068" y="1074747"/>
            <a:ext cx="892969" cy="314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1881" tIns="31881" rIns="31881" bIns="31881" anchor="ctr"/>
          <a:lstStyle>
            <a:lvl1pPr defTabSz="584200">
              <a:defRPr sz="3000">
                <a:solidFill>
                  <a:srgbClr val="0433FF"/>
                </a:solidFill>
                <a:effectLst>
                  <a:outerShdw blurRad="25400" dist="12700" dir="5400000" rotWithShape="0">
                    <a:srgbClr val="000000">
                      <a:alpha val="30000"/>
                    </a:srgbClr>
                  </a:outerShdw>
                </a:effectLst>
                <a:latin typeface="Yuanti TC Regular"/>
                <a:ea typeface="Yuanti TC Regular"/>
                <a:cs typeface="Yuanti TC Regular"/>
                <a:sym typeface="Yuanti TC Regular"/>
              </a:defRPr>
            </a:lvl1pPr>
          </a:lstStyle>
          <a:p>
            <a:r>
              <a:rPr sz="1800" dirty="0">
                <a:solidFill>
                  <a:srgbClr val="000000"/>
                </a:solidFill>
              </a:rPr>
              <a:t>Value</a:t>
            </a:r>
          </a:p>
        </p:txBody>
      </p:sp>
      <p:sp>
        <p:nvSpPr>
          <p:cNvPr id="1223" name="Year"/>
          <p:cNvSpPr/>
          <p:nvPr/>
        </p:nvSpPr>
        <p:spPr>
          <a:xfrm>
            <a:off x="6959976" y="4132881"/>
            <a:ext cx="892969" cy="314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1881" tIns="31881" rIns="31881" bIns="31881" anchor="ctr"/>
          <a:lstStyle>
            <a:lvl1pPr defTabSz="584200">
              <a:defRPr sz="3000">
                <a:solidFill>
                  <a:srgbClr val="0433FF"/>
                </a:solidFill>
                <a:effectLst>
                  <a:outerShdw blurRad="25400" dist="12700" dir="5400000" rotWithShape="0">
                    <a:srgbClr val="000000">
                      <a:alpha val="30000"/>
                    </a:srgbClr>
                  </a:outerShdw>
                </a:effectLst>
                <a:latin typeface="Yuanti TC Regular"/>
                <a:ea typeface="Yuanti TC Regular"/>
                <a:cs typeface="Yuanti TC Regular"/>
                <a:sym typeface="Yuanti TC Regular"/>
              </a:defRPr>
            </a:lvl1pPr>
          </a:lstStyle>
          <a:p>
            <a:r>
              <a:rPr sz="1800" dirty="0">
                <a:solidFill>
                  <a:srgbClr val="000000"/>
                </a:solidFill>
              </a:rPr>
              <a:t>Year</a:t>
            </a:r>
          </a:p>
        </p:txBody>
      </p:sp>
      <p:sp>
        <p:nvSpPr>
          <p:cNvPr id="8" name="等腰三角形 7"/>
          <p:cNvSpPr/>
          <p:nvPr/>
        </p:nvSpPr>
        <p:spPr>
          <a:xfrm>
            <a:off x="8886825" y="4886325"/>
            <a:ext cx="192883" cy="190500"/>
          </a:xfrm>
          <a:prstGeom prst="triangle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600" b="0" i="0" u="none" strike="noStrike" cap="all" spc="32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1592555130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第二代機器人理專…"/>
          <p:cNvSpPr txBox="1">
            <a:spLocks noGrp="1"/>
          </p:cNvSpPr>
          <p:nvPr>
            <p:ph type="title"/>
          </p:nvPr>
        </p:nvSpPr>
        <p:spPr>
          <a:xfrm>
            <a:off x="473274" y="691074"/>
            <a:ext cx="8197453" cy="2108104"/>
          </a:xfrm>
          <a:prstGeom prst="rect">
            <a:avLst/>
          </a:prstGeom>
          <a:solidFill>
            <a:srgbClr val="575D46"/>
          </a:solidFill>
        </p:spPr>
        <p:txBody>
          <a:bodyPr anchor="b">
            <a:normAutofit/>
          </a:bodyPr>
          <a:lstStyle/>
          <a:p>
            <a:pPr algn="l">
              <a:defRPr sz="8000" spc="159">
                <a:solidFill>
                  <a:srgbClr val="FFFF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5400" dirty="0" err="1"/>
              <a:t>第二代機器人理專</a:t>
            </a:r>
            <a:endParaRPr sz="5400" dirty="0"/>
          </a:p>
          <a:p>
            <a:pPr algn="l">
              <a:defRPr sz="8000" spc="159">
                <a:solidFill>
                  <a:srgbClr val="FFFF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5400" dirty="0" err="1"/>
              <a:t>Robo</a:t>
            </a:r>
            <a:r>
              <a:rPr sz="5400" dirty="0"/>
              <a:t>-Advisor 2.0</a:t>
            </a:r>
          </a:p>
        </p:txBody>
      </p:sp>
      <p:sp>
        <p:nvSpPr>
          <p:cNvPr id="1236" name="重分配…"/>
          <p:cNvSpPr txBox="1"/>
          <p:nvPr/>
        </p:nvSpPr>
        <p:spPr>
          <a:xfrm>
            <a:off x="244040" y="3034805"/>
            <a:ext cx="7923686" cy="15109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1881" tIns="31881" rIns="31881" bIns="31881" anchor="ctr">
            <a:spAutoFit/>
          </a:bodyPr>
          <a:lstStyle/>
          <a:p>
            <a:pPr marL="231135" indent="-231135" algn="l" defTabSz="366629">
              <a:spcBef>
                <a:spcPts val="600"/>
              </a:spcBef>
              <a:buSzPct val="50000"/>
              <a:buBlip>
                <a:blip r:embed="rId2"/>
              </a:buBlip>
              <a:defRPr sz="400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800" dirty="0" err="1"/>
              <a:t>重分配</a:t>
            </a:r>
            <a:endParaRPr sz="2800" dirty="0"/>
          </a:p>
          <a:p>
            <a:pPr marL="231135" indent="-231135" algn="l" defTabSz="366629">
              <a:spcBef>
                <a:spcPts val="600"/>
              </a:spcBef>
              <a:buSzPct val="50000"/>
              <a:buBlip>
                <a:blip r:embed="rId2"/>
              </a:buBlip>
              <a:defRPr sz="400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800" dirty="0" err="1"/>
              <a:t>再平衡</a:t>
            </a:r>
            <a:r>
              <a:rPr sz="2800" dirty="0"/>
              <a:t> (Rebalancing) </a:t>
            </a:r>
            <a:r>
              <a:rPr sz="2800" dirty="0" err="1"/>
              <a:t>觸發</a:t>
            </a:r>
            <a:endParaRPr sz="2800" dirty="0"/>
          </a:p>
          <a:p>
            <a:pPr marL="231135" indent="-231135" algn="l" defTabSz="366629">
              <a:spcBef>
                <a:spcPts val="600"/>
              </a:spcBef>
              <a:buSzPct val="50000"/>
              <a:buBlip>
                <a:blip r:embed="rId2"/>
              </a:buBlip>
              <a:defRPr sz="400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800" dirty="0" err="1"/>
              <a:t>機器學習</a:t>
            </a:r>
            <a:r>
              <a:rPr sz="2800" dirty="0"/>
              <a:t>/</a:t>
            </a:r>
            <a:r>
              <a:rPr sz="2800" dirty="0" err="1"/>
              <a:t>人工智慧</a:t>
            </a:r>
            <a:r>
              <a:rPr sz="2800" dirty="0"/>
              <a:t> -&gt; </a:t>
            </a:r>
            <a:r>
              <a:rPr sz="2800" dirty="0" err="1"/>
              <a:t>Robo</a:t>
            </a:r>
            <a:r>
              <a:rPr sz="2800" dirty="0"/>
              <a:t> Advisor 2.0</a:t>
            </a:r>
          </a:p>
        </p:txBody>
      </p:sp>
    </p:spTree>
    <p:extLst>
      <p:ext uri="{BB962C8B-B14F-4D97-AF65-F5344CB8AC3E}">
        <p14:creationId xmlns:p14="http://schemas.microsoft.com/office/powerpoint/2010/main" val="2040515311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重分配"/>
          <p:cNvSpPr txBox="1">
            <a:spLocks noGrp="1"/>
          </p:cNvSpPr>
          <p:nvPr>
            <p:ph type="title"/>
          </p:nvPr>
        </p:nvSpPr>
        <p:spPr>
          <a:xfrm>
            <a:off x="473274" y="308074"/>
            <a:ext cx="8197453" cy="86851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000" spc="119">
                <a:latin typeface="Yuanti TC Regular"/>
                <a:ea typeface="Yuanti TC Regular"/>
                <a:cs typeface="Yuanti TC Regular"/>
                <a:sym typeface="Yuanti TC Regular"/>
              </a:defRPr>
            </a:lvl1pPr>
          </a:lstStyle>
          <a:p>
            <a:r>
              <a:rPr sz="4400" b="1" dirty="0" err="1">
                <a:solidFill>
                  <a:srgbClr val="0000FF"/>
                </a:solidFill>
              </a:rPr>
              <a:t>重分配</a:t>
            </a:r>
            <a:endParaRPr sz="4400" b="1" dirty="0">
              <a:solidFill>
                <a:srgbClr val="0000FF"/>
              </a:solidFill>
            </a:endParaRPr>
          </a:p>
        </p:txBody>
      </p:sp>
      <p:sp>
        <p:nvSpPr>
          <p:cNvPr id="1239" name="Robo-Advisor 1.0…"/>
          <p:cNvSpPr txBox="1">
            <a:spLocks noGrp="1"/>
          </p:cNvSpPr>
          <p:nvPr>
            <p:ph type="body" idx="1"/>
          </p:nvPr>
        </p:nvSpPr>
        <p:spPr>
          <a:xfrm>
            <a:off x="463749" y="1330226"/>
            <a:ext cx="8197453" cy="3402211"/>
          </a:xfrm>
          <a:prstGeom prst="rect">
            <a:avLst/>
          </a:prstGeom>
        </p:spPr>
        <p:txBody>
          <a:bodyPr>
            <a:noAutofit/>
          </a:bodyPr>
          <a:lstStyle/>
          <a:p>
            <a:pPr marL="409895" indent="-409895">
              <a:lnSpc>
                <a:spcPct val="120000"/>
              </a:lnSpc>
              <a:spcBef>
                <a:spcPts val="0"/>
              </a:spcBef>
              <a:buClrTx/>
              <a:buSzPct val="50000"/>
              <a:buBlip>
                <a:blip r:embed="rId2"/>
              </a:buBlip>
              <a:defRPr sz="4000" spc="79">
                <a:solidFill>
                  <a:srgbClr val="0000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800" dirty="0" err="1"/>
              <a:t>Robo</a:t>
            </a:r>
            <a:r>
              <a:rPr sz="2800" dirty="0"/>
              <a:t>-Advisor 1.0 </a:t>
            </a:r>
          </a:p>
          <a:p>
            <a:pPr marL="0" indent="318808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sz="4000" spc="79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800" dirty="0"/>
              <a:t>- </a:t>
            </a:r>
            <a:r>
              <a:rPr sz="2800" dirty="0" err="1"/>
              <a:t>標的固定</a:t>
            </a:r>
            <a:endParaRPr sz="2800" dirty="0"/>
          </a:p>
          <a:p>
            <a:pPr marL="0" indent="318808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sz="4000" spc="79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800" dirty="0"/>
              <a:t>- </a:t>
            </a:r>
            <a:r>
              <a:rPr sz="2800" dirty="0" err="1"/>
              <a:t>定期進行再平衡</a:t>
            </a:r>
            <a:endParaRPr sz="2800" dirty="0"/>
          </a:p>
          <a:p>
            <a:pPr marL="409895" indent="-409895">
              <a:lnSpc>
                <a:spcPct val="120000"/>
              </a:lnSpc>
              <a:spcBef>
                <a:spcPts val="0"/>
              </a:spcBef>
              <a:buClrTx/>
              <a:buSzPct val="50000"/>
              <a:buBlip>
                <a:blip r:embed="rId2"/>
              </a:buBlip>
              <a:defRPr sz="4000" spc="79">
                <a:solidFill>
                  <a:srgbClr val="0000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800" dirty="0" err="1"/>
              <a:t>Robo</a:t>
            </a:r>
            <a:r>
              <a:rPr sz="2800" dirty="0"/>
              <a:t>-Advisor 2.0 </a:t>
            </a:r>
          </a:p>
          <a:p>
            <a:pPr marL="0" indent="318808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sz="4000" spc="79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800" dirty="0"/>
              <a:t>- </a:t>
            </a:r>
            <a:r>
              <a:rPr sz="2800" dirty="0" err="1"/>
              <a:t>建立</a:t>
            </a:r>
            <a:r>
              <a:rPr sz="2800" dirty="0"/>
              <a:t> </a:t>
            </a:r>
            <a:r>
              <a:rPr sz="2800" u="sng" dirty="0"/>
              <a:t>equity pool</a:t>
            </a:r>
          </a:p>
          <a:p>
            <a:pPr marL="0" indent="318808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sz="4000" spc="79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800" dirty="0"/>
              <a:t>- </a:t>
            </a:r>
            <a:r>
              <a:rPr sz="2800" dirty="0" err="1"/>
              <a:t>除了再平衡外，也進行重分配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18304361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再平衡觸發"/>
          <p:cNvSpPr txBox="1">
            <a:spLocks noGrp="1"/>
          </p:cNvSpPr>
          <p:nvPr>
            <p:ph type="title"/>
          </p:nvPr>
        </p:nvSpPr>
        <p:spPr>
          <a:xfrm>
            <a:off x="473274" y="308074"/>
            <a:ext cx="8197453" cy="74339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 spc="119">
                <a:latin typeface="Yuanti TC Regular"/>
                <a:ea typeface="Yuanti TC Regular"/>
                <a:cs typeface="Yuanti TC Regular"/>
                <a:sym typeface="Yuanti TC Regular"/>
              </a:defRPr>
            </a:lvl1pPr>
          </a:lstStyle>
          <a:p>
            <a:r>
              <a:rPr sz="4400" b="1" dirty="0" err="1">
                <a:solidFill>
                  <a:srgbClr val="0000FF"/>
                </a:solidFill>
              </a:rPr>
              <a:t>再平衡觸發</a:t>
            </a:r>
            <a:endParaRPr sz="4400" b="1" dirty="0">
              <a:solidFill>
                <a:srgbClr val="0000FF"/>
              </a:solidFill>
            </a:endParaRPr>
          </a:p>
        </p:txBody>
      </p:sp>
      <p:sp>
        <p:nvSpPr>
          <p:cNvPr id="1242" name="定期 Time-based (Robo-Advisor 1.0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409895" indent="-409895">
              <a:lnSpc>
                <a:spcPct val="120000"/>
              </a:lnSpc>
              <a:spcBef>
                <a:spcPts val="0"/>
              </a:spcBef>
              <a:buClrTx/>
              <a:buSzPct val="50000"/>
              <a:buBlip>
                <a:blip r:embed="rId2"/>
              </a:buBlip>
              <a:defRPr sz="4000" spc="79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800" dirty="0" err="1">
                <a:solidFill>
                  <a:srgbClr val="FF0000"/>
                </a:solidFill>
              </a:rPr>
              <a:t>定期</a:t>
            </a:r>
            <a:r>
              <a:rPr sz="2800" dirty="0">
                <a:solidFill>
                  <a:srgbClr val="FF0000"/>
                </a:solidFill>
              </a:rPr>
              <a:t> Time-based </a:t>
            </a:r>
            <a:r>
              <a:rPr sz="2800" dirty="0"/>
              <a:t>(</a:t>
            </a:r>
            <a:r>
              <a:rPr sz="2800" dirty="0" err="1"/>
              <a:t>Robo</a:t>
            </a:r>
            <a:r>
              <a:rPr sz="2800" dirty="0"/>
              <a:t>-Advisor 1.0)</a:t>
            </a:r>
          </a:p>
          <a:p>
            <a:pPr marL="409895" indent="-409895">
              <a:lnSpc>
                <a:spcPct val="120000"/>
              </a:lnSpc>
              <a:spcBef>
                <a:spcPts val="0"/>
              </a:spcBef>
              <a:buClrTx/>
              <a:buSzPct val="50000"/>
              <a:buBlip>
                <a:blip r:embed="rId2"/>
              </a:buBlip>
              <a:defRPr sz="4000" spc="79">
                <a:solidFill>
                  <a:srgbClr val="0433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800" dirty="0" err="1">
                <a:solidFill>
                  <a:srgbClr val="FF0000"/>
                </a:solidFill>
              </a:rPr>
              <a:t>特定門檻</a:t>
            </a:r>
            <a:r>
              <a:rPr sz="2800" dirty="0">
                <a:solidFill>
                  <a:srgbClr val="FF0000"/>
                </a:solidFill>
              </a:rPr>
              <a:t> Threshold-based</a:t>
            </a:r>
          </a:p>
          <a:p>
            <a:pPr marL="776007" indent="-457200">
              <a:lnSpc>
                <a:spcPct val="120000"/>
              </a:lnSpc>
              <a:spcBef>
                <a:spcPts val="0"/>
              </a:spcBef>
              <a:buClrTx/>
              <a:buSzPct val="50000"/>
              <a:buFont typeface="+mj-lt"/>
              <a:buAutoNum type="arabicPeriod"/>
              <a:defRPr sz="4000" spc="79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400" dirty="0" err="1"/>
              <a:t>當投資組合權重與最佳權重偏離過多</a:t>
            </a:r>
            <a:endParaRPr sz="2400" dirty="0"/>
          </a:p>
          <a:p>
            <a:pPr marL="776007" indent="-457200">
              <a:lnSpc>
                <a:spcPct val="120000"/>
              </a:lnSpc>
              <a:spcBef>
                <a:spcPts val="0"/>
              </a:spcBef>
              <a:buClrTx/>
              <a:buSzPct val="50000"/>
              <a:buFont typeface="+mj-lt"/>
              <a:buAutoNum type="arabicPeriod"/>
              <a:defRPr sz="4000" spc="79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400" dirty="0" err="1"/>
              <a:t>當市場出現大幅震盪</a:t>
            </a:r>
            <a:r>
              <a:rPr sz="2400" dirty="0"/>
              <a:t> (</a:t>
            </a:r>
            <a:r>
              <a:rPr sz="2400" dirty="0" err="1">
                <a:solidFill>
                  <a:srgbClr val="0000FF"/>
                </a:solidFill>
              </a:rPr>
              <a:t>波動率升高</a:t>
            </a:r>
            <a:r>
              <a:rPr sz="2400" dirty="0"/>
              <a:t>)</a:t>
            </a:r>
          </a:p>
          <a:p>
            <a:pPr marL="776007" indent="-457200">
              <a:lnSpc>
                <a:spcPct val="120000"/>
              </a:lnSpc>
              <a:spcBef>
                <a:spcPts val="0"/>
              </a:spcBef>
              <a:buClrTx/>
              <a:buSzPct val="50000"/>
              <a:buFont typeface="+mj-lt"/>
              <a:buAutoNum type="arabicPeriod"/>
              <a:defRPr sz="4000" spc="79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400" dirty="0" err="1"/>
              <a:t>當標的公司或相關類別出現問題時</a:t>
            </a:r>
            <a:endParaRPr sz="2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sz="4000" spc="79">
                <a:solidFill>
                  <a:srgbClr val="FF26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lang="en-US" sz="2400" dirty="0"/>
              <a:t>				</a:t>
            </a:r>
            <a:r>
              <a:rPr lang="en-US" sz="2400" dirty="0">
                <a:solidFill>
                  <a:srgbClr val="000000"/>
                </a:solidFill>
              </a:rPr>
              <a:t>-</a:t>
            </a:r>
            <a:r>
              <a:rPr sz="2400" dirty="0" err="1">
                <a:solidFill>
                  <a:srgbClr val="000000"/>
                </a:solidFill>
              </a:rPr>
              <a:t>對新聞、財報進行文字探勘</a:t>
            </a:r>
            <a:endParaRPr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6744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Robo Advisor 2.0"/>
          <p:cNvSpPr txBox="1">
            <a:spLocks noGrp="1"/>
          </p:cNvSpPr>
          <p:nvPr>
            <p:ph type="title"/>
          </p:nvPr>
        </p:nvSpPr>
        <p:spPr>
          <a:xfrm>
            <a:off x="473274" y="308075"/>
            <a:ext cx="8197453" cy="8545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000" spc="119">
                <a:latin typeface="Yuanti TC Regular"/>
                <a:ea typeface="Yuanti TC Regular"/>
                <a:cs typeface="Yuanti TC Regular"/>
                <a:sym typeface="Yuanti TC Regular"/>
              </a:defRPr>
            </a:lvl1pPr>
          </a:lstStyle>
          <a:p>
            <a:r>
              <a:rPr lang="zh-TW" altLang="en-US" sz="4400" b="1" dirty="0">
                <a:solidFill>
                  <a:srgbClr val="0000FF"/>
                </a:solidFill>
              </a:rPr>
              <a:t>導入人工智慧</a:t>
            </a:r>
            <a:endParaRPr sz="4400" b="1" dirty="0">
              <a:solidFill>
                <a:srgbClr val="0000FF"/>
              </a:solidFill>
            </a:endParaRPr>
          </a:p>
        </p:txBody>
      </p:sp>
      <p:sp>
        <p:nvSpPr>
          <p:cNvPr id="1249" name="重分配的標的選擇、…"/>
          <p:cNvSpPr txBox="1">
            <a:spLocks noGrp="1"/>
          </p:cNvSpPr>
          <p:nvPr>
            <p:ph type="body" idx="1"/>
          </p:nvPr>
        </p:nvSpPr>
        <p:spPr>
          <a:xfrm>
            <a:off x="616149" y="1370253"/>
            <a:ext cx="8197453" cy="3493881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sz="4000" spc="79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400" dirty="0" err="1"/>
              <a:t>重分配的標的選擇</a:t>
            </a:r>
            <a:r>
              <a:rPr sz="2400" dirty="0"/>
              <a:t>、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sz="4000" spc="79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400" dirty="0" err="1"/>
              <a:t>特定門檻觸發之再平衡</a:t>
            </a:r>
            <a:r>
              <a:rPr sz="2400" dirty="0"/>
              <a:t>、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sz="4000" spc="79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400" dirty="0" err="1"/>
              <a:t>報酬率估計</a:t>
            </a:r>
            <a:r>
              <a:rPr sz="2400" dirty="0"/>
              <a:t>、 …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sz="4000" spc="79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endParaRPr sz="12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sz="4200" spc="84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3200" dirty="0" err="1"/>
              <a:t>Robo</a:t>
            </a:r>
            <a:r>
              <a:rPr sz="3200" dirty="0"/>
              <a:t>-Advisor 2.0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sz="4200" spc="84">
                <a:solidFill>
                  <a:srgbClr val="0000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800" dirty="0"/>
              <a:t>= </a:t>
            </a:r>
            <a:r>
              <a:rPr sz="2800" dirty="0" err="1"/>
              <a:t>自動化投資</a:t>
            </a:r>
            <a:r>
              <a:rPr sz="2800" dirty="0"/>
              <a:t> (</a:t>
            </a:r>
            <a:r>
              <a:rPr sz="2800" dirty="0" err="1"/>
              <a:t>Robo</a:t>
            </a:r>
            <a:r>
              <a:rPr sz="2800" dirty="0"/>
              <a:t>-Advisor 1.0)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sz="4200" spc="84">
                <a:solidFill>
                  <a:srgbClr val="0000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lang="en-US" sz="2800" dirty="0"/>
              <a:t>             </a:t>
            </a:r>
            <a:r>
              <a:rPr sz="2800" dirty="0"/>
              <a:t>+ </a:t>
            </a:r>
            <a:r>
              <a:rPr sz="2800" dirty="0" err="1">
                <a:solidFill>
                  <a:srgbClr val="FF2600"/>
                </a:solidFill>
              </a:rPr>
              <a:t>人工智慧</a:t>
            </a:r>
            <a:r>
              <a:rPr lang="en-US" sz="2800" dirty="0">
                <a:solidFill>
                  <a:srgbClr val="FF2600"/>
                </a:solidFill>
              </a:rPr>
              <a:t> </a:t>
            </a:r>
            <a:r>
              <a:rPr sz="2800" dirty="0"/>
              <a:t>+ </a:t>
            </a:r>
            <a:r>
              <a:rPr sz="2800" dirty="0" err="1"/>
              <a:t>聊天機器人</a:t>
            </a:r>
            <a:r>
              <a:rPr sz="2800" dirty="0"/>
              <a:t> (</a:t>
            </a:r>
            <a:r>
              <a:rPr sz="2800" dirty="0" err="1"/>
              <a:t>進行簡易諮詢</a:t>
            </a:r>
            <a:r>
              <a:rPr sz="2800" dirty="0"/>
              <a:t>)</a:t>
            </a:r>
          </a:p>
        </p:txBody>
      </p:sp>
      <p:sp>
        <p:nvSpPr>
          <p:cNvPr id="1251" name="機器學習M.L.…"/>
          <p:cNvSpPr txBox="1"/>
          <p:nvPr/>
        </p:nvSpPr>
        <p:spPr>
          <a:xfrm>
            <a:off x="5565854" y="1638014"/>
            <a:ext cx="1872572" cy="803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1881" tIns="31881" rIns="31881" bIns="31881" anchor="ctr">
            <a:spAutoFit/>
          </a:bodyPr>
          <a:lstStyle/>
          <a:p>
            <a:pPr defTabSz="366629">
              <a:defRPr sz="400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400" dirty="0" err="1"/>
              <a:t>機器學習M.L</a:t>
            </a:r>
            <a:r>
              <a:rPr sz="2400" dirty="0"/>
              <a:t>.</a:t>
            </a:r>
          </a:p>
          <a:p>
            <a:pPr defTabSz="366629">
              <a:defRPr sz="400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400" dirty="0" err="1"/>
              <a:t>人工智慧</a:t>
            </a:r>
            <a:r>
              <a:rPr sz="2400" dirty="0"/>
              <a:t> A.I.</a:t>
            </a:r>
          </a:p>
        </p:txBody>
      </p:sp>
      <p:sp>
        <p:nvSpPr>
          <p:cNvPr id="2" name="右大括弧 1"/>
          <p:cNvSpPr/>
          <p:nvPr/>
        </p:nvSpPr>
        <p:spPr>
          <a:xfrm>
            <a:off x="4571999" y="1545426"/>
            <a:ext cx="333375" cy="988224"/>
          </a:xfrm>
          <a:prstGeom prst="rightBrace">
            <a:avLst/>
          </a:prstGeom>
          <a:noFill/>
          <a:ln w="25400" cap="flat">
            <a:solidFill>
              <a:srgbClr val="00B050">
                <a:alpha val="75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7" name="等腰三角形 6"/>
          <p:cNvSpPr/>
          <p:nvPr/>
        </p:nvSpPr>
        <p:spPr>
          <a:xfrm>
            <a:off x="8886825" y="4886325"/>
            <a:ext cx="192883" cy="190500"/>
          </a:xfrm>
          <a:prstGeom prst="triangle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600" b="0" i="0" u="none" strike="noStrike" cap="all" spc="32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utur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374" y="4293859"/>
            <a:ext cx="1254124" cy="118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275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第二代機器人理專…"/>
          <p:cNvSpPr txBox="1">
            <a:spLocks/>
          </p:cNvSpPr>
          <p:nvPr/>
        </p:nvSpPr>
        <p:spPr>
          <a:xfrm>
            <a:off x="628650" y="1057274"/>
            <a:ext cx="7820025" cy="1741903"/>
          </a:xfrm>
          <a:prstGeom prst="rect">
            <a:avLst/>
          </a:prstGeom>
          <a:blipFill>
            <a:blip r:embed="rId2"/>
          </a:blipFill>
        </p:spPr>
        <p:txBody>
          <a:bodyPr anchor="b">
            <a:normAutofit/>
          </a:bodyPr>
          <a:lstStyle>
            <a:lvl1pPr marL="0" marR="0" indent="0" algn="ctr" defTabSz="2869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" b="0" i="0" u="none" strike="noStrike" cap="all" spc="50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1pPr>
            <a:lvl2pPr marL="0" marR="0" indent="143463" algn="ctr" defTabSz="2869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" b="0" i="0" u="none" strike="noStrike" cap="all" spc="50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2pPr>
            <a:lvl3pPr marL="0" marR="0" indent="286927" algn="ctr" defTabSz="2869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" b="0" i="0" u="none" strike="noStrike" cap="all" spc="50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3pPr>
            <a:lvl4pPr marL="0" marR="0" indent="430391" algn="ctr" defTabSz="2869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" b="0" i="0" u="none" strike="noStrike" cap="all" spc="50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4pPr>
            <a:lvl5pPr marL="0" marR="0" indent="573855" algn="ctr" defTabSz="2869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" b="0" i="0" u="none" strike="noStrike" cap="all" spc="50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5pPr>
            <a:lvl6pPr marL="0" marR="0" indent="717318" algn="ctr" defTabSz="2869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" b="0" i="0" u="none" strike="noStrike" cap="all" spc="50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6pPr>
            <a:lvl7pPr marL="0" marR="0" indent="860781" algn="ctr" defTabSz="2869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" b="0" i="0" u="none" strike="noStrike" cap="all" spc="50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7pPr>
            <a:lvl8pPr marL="0" marR="0" indent="1004246" algn="ctr" defTabSz="2869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" b="0" i="0" u="none" strike="noStrike" cap="all" spc="50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8pPr>
            <a:lvl9pPr marL="0" marR="0" indent="1147709" algn="ctr" defTabSz="2869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" b="0" i="0" u="none" strike="noStrike" cap="all" spc="50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Futura"/>
              </a:defRPr>
            </a:lvl9pPr>
          </a:lstStyle>
          <a:p>
            <a:pPr algn="l" hangingPunct="1">
              <a:defRPr sz="8000" spc="159">
                <a:solidFill>
                  <a:srgbClr val="FFFFFF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lang="zh-TW" altLang="en-US" sz="6000" spc="159" dirty="0">
                <a:solidFill>
                  <a:srgbClr val="FFFFFF"/>
                </a:solidFill>
                <a:latin typeface="Yuanti TC Regular"/>
                <a:ea typeface="Yuanti TC Regular"/>
                <a:cs typeface="Yuanti TC Regular"/>
                <a:sym typeface="Yuanti TC Regular"/>
              </a:rPr>
              <a:t>結論</a:t>
            </a:r>
          </a:p>
        </p:txBody>
      </p:sp>
    </p:spTree>
    <p:extLst>
      <p:ext uri="{BB962C8B-B14F-4D97-AF65-F5344CB8AC3E}">
        <p14:creationId xmlns:p14="http://schemas.microsoft.com/office/powerpoint/2010/main" val="169234560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Our Financial World Is Changing Fast……"/>
          <p:cNvSpPr txBox="1">
            <a:spLocks noGrp="1"/>
          </p:cNvSpPr>
          <p:nvPr>
            <p:ph type="body" sz="quarter" idx="4294967295"/>
          </p:nvPr>
        </p:nvSpPr>
        <p:spPr>
          <a:xfrm>
            <a:off x="1571625" y="664201"/>
            <a:ext cx="6225779" cy="118061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indent="0" defTabSz="188028">
              <a:buNone/>
              <a:defRPr sz="4680" i="0" u="sng">
                <a:solidFill>
                  <a:srgbClr val="1E057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37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hlinkClick r:id="rId2"/>
              </a:rPr>
              <a:t>Fintech </a:t>
            </a:r>
            <a:r>
              <a:rPr sz="337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  <a:hlinkClick r:id="rId2"/>
              </a:rPr>
              <a:t>Topics Appear in the CFA® Exams from 2019 </a:t>
            </a:r>
            <a:r>
              <a:rPr sz="3375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308" name="Big data, Machine learning, Artificial Intelligence"/>
          <p:cNvSpPr txBox="1"/>
          <p:nvPr/>
        </p:nvSpPr>
        <p:spPr>
          <a:xfrm>
            <a:off x="1571625" y="2114811"/>
            <a:ext cx="4171951" cy="624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0091" tIns="20091" rIns="20091" bIns="20091" anchor="ctr">
            <a:spAutoFit/>
          </a:bodyPr>
          <a:lstStyle>
            <a:lvl1pPr algn="l" defTabSz="866986">
              <a:defRPr sz="3600" b="0">
                <a:solidFill>
                  <a:schemeClr val="accent6">
                    <a:hueOff val="-146070"/>
                    <a:satOff val="-10048"/>
                    <a:lumOff val="-30626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898" dirty="0">
                <a:solidFill>
                  <a:srgbClr val="EF5FA7">
                    <a:hueOff val="-146070"/>
                    <a:satOff val="-10048"/>
                    <a:lumOff val="-30626"/>
                  </a:srgb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Big data, Machine learning, Artificial Intelligence</a:t>
            </a:r>
          </a:p>
        </p:txBody>
      </p:sp>
      <p:sp>
        <p:nvSpPr>
          <p:cNvPr id="309" name="Cryptocurrencies and Blockchain"/>
          <p:cNvSpPr txBox="1"/>
          <p:nvPr/>
        </p:nvSpPr>
        <p:spPr>
          <a:xfrm>
            <a:off x="1571625" y="2952466"/>
            <a:ext cx="3275434" cy="332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0091" tIns="20091" rIns="20091" bIns="20091" anchor="ctr">
            <a:spAutoFit/>
          </a:bodyPr>
          <a:lstStyle>
            <a:lvl1pPr algn="l" defTabSz="866986">
              <a:defRPr sz="3600" b="0">
                <a:solidFill>
                  <a:schemeClr val="accent6">
                    <a:hueOff val="-146070"/>
                    <a:satOff val="-10048"/>
                    <a:lumOff val="-30626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898">
                <a:solidFill>
                  <a:srgbClr val="EF5FA7">
                    <a:hueOff val="-146070"/>
                    <a:satOff val="-10048"/>
                    <a:lumOff val="-30626"/>
                  </a:srgb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Cryptocurrencies and Blockchain</a:t>
            </a:r>
          </a:p>
        </p:txBody>
      </p:sp>
      <p:sp>
        <p:nvSpPr>
          <p:cNvPr id="310" name="Robo Advisor"/>
          <p:cNvSpPr txBox="1"/>
          <p:nvPr/>
        </p:nvSpPr>
        <p:spPr>
          <a:xfrm>
            <a:off x="1571625" y="3644088"/>
            <a:ext cx="1355037" cy="332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0091" tIns="20091" rIns="20091" bIns="20091" anchor="ctr">
            <a:spAutoFit/>
          </a:bodyPr>
          <a:lstStyle>
            <a:lvl1pPr algn="l" defTabSz="866986">
              <a:defRPr sz="3600" b="0">
                <a:solidFill>
                  <a:schemeClr val="accent6">
                    <a:hueOff val="-146070"/>
                    <a:satOff val="-10048"/>
                    <a:lumOff val="-30626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898">
                <a:solidFill>
                  <a:srgbClr val="EF5FA7">
                    <a:hueOff val="-146070"/>
                    <a:satOff val="-10048"/>
                    <a:lumOff val="-30626"/>
                  </a:srgb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Robo Advisor</a:t>
            </a:r>
          </a:p>
        </p:txBody>
      </p:sp>
      <p:pic>
        <p:nvPicPr>
          <p:cNvPr id="311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15663" y="3497974"/>
            <a:ext cx="1417211" cy="60895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影像" descr="影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00602" y="2114406"/>
            <a:ext cx="1229479" cy="60895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影像" descr="影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32875" y="2814307"/>
            <a:ext cx="1167727" cy="60895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28051734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小結"/>
          <p:cNvSpPr txBox="1">
            <a:spLocks noGrp="1"/>
          </p:cNvSpPr>
          <p:nvPr>
            <p:ph type="title"/>
          </p:nvPr>
        </p:nvSpPr>
        <p:spPr>
          <a:xfrm>
            <a:off x="473274" y="308074"/>
            <a:ext cx="8197453" cy="879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000" spc="119">
                <a:latin typeface="Yuanti TC Regular"/>
                <a:ea typeface="Yuanti TC Regular"/>
                <a:cs typeface="Yuanti TC Regular"/>
                <a:sym typeface="Yuanti TC Regular"/>
              </a:defRPr>
            </a:lvl1pPr>
          </a:lstStyle>
          <a:p>
            <a:r>
              <a:rPr sz="4400" b="1" dirty="0">
                <a:solidFill>
                  <a:srgbClr val="0000FF"/>
                </a:solidFill>
              </a:rPr>
              <a:t>結</a:t>
            </a:r>
            <a:r>
              <a:rPr lang="zh-TW" altLang="en-US" sz="4400" b="1" dirty="0">
                <a:solidFill>
                  <a:srgbClr val="0000FF"/>
                </a:solidFill>
              </a:rPr>
              <a:t>論</a:t>
            </a:r>
            <a:endParaRPr sz="4400" b="1" dirty="0">
              <a:solidFill>
                <a:srgbClr val="0000FF"/>
              </a:solidFill>
            </a:endParaRPr>
          </a:p>
        </p:txBody>
      </p:sp>
      <p:sp>
        <p:nvSpPr>
          <p:cNvPr id="1254" name="Robo-advisor…"/>
          <p:cNvSpPr txBox="1"/>
          <p:nvPr/>
        </p:nvSpPr>
        <p:spPr>
          <a:xfrm>
            <a:off x="264952" y="1185490"/>
            <a:ext cx="8614097" cy="3019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1881" tIns="31881" rIns="31881" bIns="31881" anchor="ctr">
            <a:spAutoFit/>
          </a:bodyPr>
          <a:lstStyle/>
          <a:p>
            <a:pPr marL="231135" indent="-231135" algn="l" defTabSz="366629">
              <a:buSzPct val="50000"/>
              <a:buBlip>
                <a:blip r:embed="rId3"/>
              </a:buBlip>
              <a:defRPr sz="4000">
                <a:solidFill>
                  <a:srgbClr val="FF26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400" dirty="0" err="1"/>
              <a:t>Robo</a:t>
            </a:r>
            <a:r>
              <a:rPr sz="2400" dirty="0"/>
              <a:t>-advisor </a:t>
            </a:r>
          </a:p>
          <a:p>
            <a:pPr indent="318808" algn="l" defTabSz="366629">
              <a:defRPr sz="400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400" dirty="0"/>
              <a:t>- 演算法、自動化的線上財富管理</a:t>
            </a:r>
          </a:p>
          <a:p>
            <a:pPr indent="318808" algn="l" defTabSz="366629">
              <a:defRPr sz="400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400" dirty="0"/>
              <a:t>- 從 2008 (金融海嘯) 開始快速發展</a:t>
            </a:r>
          </a:p>
          <a:p>
            <a:pPr indent="318808" algn="l" defTabSz="366629">
              <a:defRPr sz="400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400" dirty="0"/>
              <a:t>- 建構具有較小波動、</a:t>
            </a:r>
            <a:r>
              <a:rPr sz="2400" dirty="0">
                <a:solidFill>
                  <a:srgbClr val="0433FF"/>
                </a:solidFill>
              </a:rPr>
              <a:t>穩健的投資組合</a:t>
            </a:r>
          </a:p>
          <a:p>
            <a:pPr indent="318808" algn="l" defTabSz="366629">
              <a:defRPr sz="4000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400" dirty="0"/>
              <a:t>- </a:t>
            </a:r>
            <a:r>
              <a:rPr sz="2400" dirty="0" err="1"/>
              <a:t>以馬可維茲均值變異模型、BL模型為基礎</a:t>
            </a:r>
            <a:endParaRPr lang="en-US" sz="2400" dirty="0"/>
          </a:p>
          <a:p>
            <a:pPr marL="231135" lvl="0" indent="-231135" algn="l" defTabSz="366629">
              <a:buSzPct val="50000"/>
              <a:buBlip>
                <a:blip r:embed="rId3"/>
              </a:buBlip>
              <a:defRPr sz="4000">
                <a:solidFill>
                  <a:srgbClr val="FF26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lang="en-US" altLang="zh-TW" sz="2400" dirty="0">
                <a:solidFill>
                  <a:srgbClr val="FF2600"/>
                </a:solidFill>
                <a:latin typeface="Yuanti TC Regular"/>
                <a:sym typeface="Yuanti TC Regular"/>
              </a:rPr>
              <a:t>ETF </a:t>
            </a:r>
            <a:r>
              <a:rPr lang="zh-TW" altLang="en-US" sz="2400" dirty="0">
                <a:solidFill>
                  <a:srgbClr val="FF2600"/>
                </a:solidFill>
                <a:latin typeface="Yuanti TC Regular"/>
                <a:sym typeface="Yuanti TC Regular"/>
              </a:rPr>
              <a:t>市場 </a:t>
            </a:r>
            <a:r>
              <a:rPr lang="zh-TW" altLang="en-US" sz="2400" dirty="0">
                <a:solidFill>
                  <a:srgbClr val="000000"/>
                </a:solidFill>
                <a:latin typeface="Yuanti TC Regular"/>
                <a:sym typeface="Yuanti TC Regular"/>
              </a:rPr>
              <a:t>提供了以低成本取得多元資產的環境</a:t>
            </a:r>
            <a:endParaRPr sz="2400" dirty="0"/>
          </a:p>
          <a:p>
            <a:pPr marL="231135" indent="-231135" algn="l" defTabSz="366629">
              <a:buSzPct val="50000"/>
              <a:buBlip>
                <a:blip r:embed="rId3"/>
              </a:buBlip>
              <a:defRPr sz="4000">
                <a:solidFill>
                  <a:srgbClr val="FF26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400" dirty="0" err="1"/>
              <a:t>Robo</a:t>
            </a:r>
            <a:r>
              <a:rPr sz="2400" dirty="0"/>
              <a:t>-advisor 2.0 </a:t>
            </a:r>
            <a:r>
              <a:rPr sz="2400" dirty="0">
                <a:solidFill>
                  <a:srgbClr val="002600"/>
                </a:solidFill>
              </a:rPr>
              <a:t>＝Robo-advisor 1.0 +</a:t>
            </a:r>
            <a:r>
              <a:rPr sz="2400" dirty="0"/>
              <a:t> </a:t>
            </a:r>
            <a:r>
              <a:rPr sz="2400" dirty="0">
                <a:solidFill>
                  <a:srgbClr val="0433FF"/>
                </a:solidFill>
              </a:rPr>
              <a:t>人工智慧</a:t>
            </a:r>
          </a:p>
          <a:p>
            <a:pPr marL="231135" indent="-231135" algn="l" defTabSz="366629">
              <a:buSzPct val="50000"/>
              <a:buBlip>
                <a:blip r:embed="rId3"/>
              </a:buBlip>
              <a:defRPr sz="4000">
                <a:solidFill>
                  <a:srgbClr val="FF26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sz="2400" dirty="0"/>
              <a:t>Robo-advisor 3.0 </a:t>
            </a:r>
            <a:r>
              <a:rPr sz="2400" dirty="0">
                <a:solidFill>
                  <a:srgbClr val="002600"/>
                </a:solidFill>
              </a:rPr>
              <a:t>＝以</a:t>
            </a:r>
            <a:r>
              <a:rPr sz="2400" dirty="0">
                <a:solidFill>
                  <a:srgbClr val="0000FF"/>
                </a:solidFill>
              </a:rPr>
              <a:t>家庭family</a:t>
            </a:r>
            <a:r>
              <a:rPr sz="2400" dirty="0"/>
              <a:t> </a:t>
            </a:r>
            <a:r>
              <a:rPr sz="2400" dirty="0">
                <a:solidFill>
                  <a:srgbClr val="002600"/>
                </a:solidFill>
              </a:rPr>
              <a:t>為單位的理財顧問</a:t>
            </a:r>
          </a:p>
        </p:txBody>
      </p:sp>
      <p:sp>
        <p:nvSpPr>
          <p:cNvPr id="4" name="等腰三角形 3"/>
          <p:cNvSpPr/>
          <p:nvPr/>
        </p:nvSpPr>
        <p:spPr>
          <a:xfrm>
            <a:off x="8886825" y="4886325"/>
            <a:ext cx="192883" cy="190500"/>
          </a:xfrm>
          <a:prstGeom prst="triangle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600" b="0" i="0" u="none" strike="noStrike" cap="all" spc="32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utur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0" name="影像" descr="影像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5991820" y="180827"/>
            <a:ext cx="2911078" cy="3201293"/>
          </a:xfrm>
          <a:prstGeom prst="rect">
            <a:avLst/>
          </a:prstGeom>
        </p:spPr>
      </p:pic>
      <p:pic>
        <p:nvPicPr>
          <p:cNvPr id="1691" name="影像" descr="影像"/>
          <p:cNvPicPr>
            <a:picLocks noGrp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3116461" y="180827"/>
            <a:ext cx="2911078" cy="3201293"/>
          </a:xfrm>
          <a:prstGeom prst="rect">
            <a:avLst/>
          </a:prstGeom>
        </p:spPr>
      </p:pic>
      <p:pic>
        <p:nvPicPr>
          <p:cNvPr id="1692" name="影像" descr="影像"/>
          <p:cNvPicPr>
            <a:picLocks noGrp="1"/>
          </p:cNvPicPr>
          <p:nvPr>
            <p:ph type="pic" idx="15"/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41102" y="180827"/>
            <a:ext cx="2911078" cy="3201293"/>
          </a:xfrm>
          <a:prstGeom prst="rect">
            <a:avLst/>
          </a:prstGeom>
        </p:spPr>
      </p:pic>
      <p:sp>
        <p:nvSpPr>
          <p:cNvPr id="1693" name="Q&amp;A"/>
          <p:cNvSpPr txBox="1">
            <a:spLocks noGrp="1"/>
          </p:cNvSpPr>
          <p:nvPr>
            <p:ph type="title"/>
          </p:nvPr>
        </p:nvSpPr>
        <p:spPr>
          <a:xfrm>
            <a:off x="455414" y="3757167"/>
            <a:ext cx="8233172" cy="589359"/>
          </a:xfrm>
          <a:prstGeom prst="rect">
            <a:avLst/>
          </a:prstGeom>
        </p:spPr>
        <p:txBody>
          <a:bodyPr/>
          <a:lstStyle>
            <a:lvl1pPr>
              <a:defRPr sz="4800">
                <a:latin typeface="Yuanti TC Regular"/>
                <a:ea typeface="Yuanti TC Regular"/>
                <a:cs typeface="Yuanti TC Regular"/>
                <a:sym typeface="Yuanti TC Regular"/>
              </a:defRPr>
            </a:lvl1pPr>
          </a:lstStyle>
          <a:p>
            <a:r>
              <a:t>Q&amp;A 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1485900" y="205978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4400"/>
            </a:pPr>
            <a:r>
              <a:rPr lang="en-US" sz="3600" dirty="0"/>
              <a:t>Applications of Fintech to Investment Management (CFA)</a:t>
            </a:r>
            <a:endParaRPr sz="3600" dirty="0"/>
          </a:p>
        </p:txBody>
      </p:sp>
      <p:sp>
        <p:nvSpPr>
          <p:cNvPr id="103" name="Google Shape;103;p16"/>
          <p:cNvSpPr txBox="1">
            <a:spLocks noGrp="1"/>
          </p:cNvSpPr>
          <p:nvPr>
            <p:ph type="body" idx="1"/>
          </p:nvPr>
        </p:nvSpPr>
        <p:spPr>
          <a:xfrm>
            <a:off x="1485900" y="1403351"/>
            <a:ext cx="61722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57149">
              <a:lnSpc>
                <a:spcPct val="80000"/>
              </a:lnSpc>
              <a:spcBef>
                <a:spcPts val="0"/>
              </a:spcBef>
              <a:buSzPts val="2960"/>
              <a:buFont typeface="Arial"/>
              <a:buAutoNum type="arabicPeriod"/>
            </a:pPr>
            <a:r>
              <a:rPr lang="en-US" sz="2109" dirty="0">
                <a:solidFill>
                  <a:srgbClr val="FF0000"/>
                </a:solidFill>
              </a:rPr>
              <a:t>Big Data and ML techniques </a:t>
            </a:r>
            <a:endParaRPr sz="2109" dirty="0">
              <a:solidFill>
                <a:srgbClr val="FF0000"/>
              </a:solidFill>
            </a:endParaRPr>
          </a:p>
          <a:p>
            <a:pPr marL="257149" indent="-251911">
              <a:lnSpc>
                <a:spcPct val="80000"/>
              </a:lnSpc>
              <a:spcBef>
                <a:spcPts val="389"/>
              </a:spcBef>
              <a:buSzPts val="2590"/>
              <a:buAutoNum type="arabicPeriod"/>
            </a:pPr>
            <a:r>
              <a:rPr lang="en-US" sz="2109" dirty="0"/>
              <a:t>Automated trading</a:t>
            </a:r>
            <a:endParaRPr sz="2109" dirty="0"/>
          </a:p>
          <a:p>
            <a:pPr marL="257149" indent="-304770">
              <a:lnSpc>
                <a:spcPct val="90000"/>
              </a:lnSpc>
              <a:spcBef>
                <a:spcPts val="420"/>
              </a:spcBef>
              <a:buSzPts val="2800"/>
              <a:buAutoNum type="arabicPeriod" startAt="3"/>
            </a:pPr>
            <a:r>
              <a:rPr lang="en-US" altLang="zh-TW" sz="2109" dirty="0"/>
              <a:t>Natural language processing </a:t>
            </a:r>
          </a:p>
          <a:p>
            <a:pPr marL="257149" indent="-304770">
              <a:lnSpc>
                <a:spcPct val="90000"/>
              </a:lnSpc>
              <a:spcBef>
                <a:spcPts val="420"/>
              </a:spcBef>
              <a:buSzPts val="2800"/>
              <a:buAutoNum type="arabicPeriod" startAt="3"/>
            </a:pPr>
            <a:r>
              <a:rPr lang="en-US" altLang="zh-TW" sz="2109" dirty="0" err="1">
                <a:solidFill>
                  <a:srgbClr val="FF0000"/>
                </a:solidFill>
              </a:rPr>
              <a:t>Robo</a:t>
            </a:r>
            <a:r>
              <a:rPr lang="en-US" altLang="zh-TW" sz="2109" dirty="0">
                <a:solidFill>
                  <a:srgbClr val="FF0000"/>
                </a:solidFill>
              </a:rPr>
              <a:t>-advisory services</a:t>
            </a:r>
          </a:p>
          <a:p>
            <a:pPr marL="557157" lvl="1" indent="-242863">
              <a:lnSpc>
                <a:spcPct val="90000"/>
              </a:lnSpc>
              <a:spcBef>
                <a:spcPts val="360"/>
              </a:spcBef>
              <a:buSzPts val="2400"/>
            </a:pPr>
            <a:r>
              <a:rPr lang="en-US" altLang="zh-TW" sz="2400" dirty="0"/>
              <a:t>automated advisory services to increasing numbers of retail investors. Services include asset allocation, portfolio optimization, trade execution, rebalancing, and tax strategies.</a:t>
            </a:r>
          </a:p>
          <a:p>
            <a:pPr marL="214291" indent="-234291">
              <a:lnSpc>
                <a:spcPct val="80000"/>
              </a:lnSpc>
              <a:spcBef>
                <a:spcPts val="333"/>
              </a:spcBef>
              <a:buSzPts val="2220"/>
            </a:pPr>
            <a:endParaRPr sz="1876" dirty="0"/>
          </a:p>
        </p:txBody>
      </p:sp>
    </p:spTree>
    <p:extLst>
      <p:ext uri="{BB962C8B-B14F-4D97-AF65-F5344CB8AC3E}">
        <p14:creationId xmlns:p14="http://schemas.microsoft.com/office/powerpoint/2010/main" val="633535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9.9.2016"/>
          <p:cNvSpPr txBox="1">
            <a:spLocks noGrp="1"/>
          </p:cNvSpPr>
          <p:nvPr>
            <p:ph type="body" idx="13"/>
          </p:nvPr>
        </p:nvSpPr>
        <p:spPr>
          <a:xfrm>
            <a:off x="473274" y="882700"/>
            <a:ext cx="8197453" cy="341384"/>
          </a:xfrm>
          <a:prstGeom prst="rect">
            <a:avLst/>
          </a:prstGeom>
        </p:spPr>
        <p:txBody>
          <a:bodyPr/>
          <a:lstStyle/>
          <a:p>
            <a:r>
              <a:rPr sz="1800" dirty="0">
                <a:solidFill>
                  <a:srgbClr val="000000"/>
                </a:solidFill>
              </a:rPr>
              <a:t>9.9.2016</a:t>
            </a:r>
          </a:p>
        </p:txBody>
      </p:sp>
      <p:sp>
        <p:nvSpPr>
          <p:cNvPr id="460" name="「金融科技發展推動計畫」10項措施"/>
          <p:cNvSpPr txBox="1">
            <a:spLocks noGrp="1"/>
          </p:cNvSpPr>
          <p:nvPr>
            <p:ph type="title"/>
          </p:nvPr>
        </p:nvSpPr>
        <p:spPr>
          <a:xfrm>
            <a:off x="266700" y="308075"/>
            <a:ext cx="8629650" cy="1139725"/>
          </a:xfrm>
          <a:prstGeom prst="rect">
            <a:avLst/>
          </a:prstGeom>
        </p:spPr>
        <p:txBody>
          <a:bodyPr>
            <a:noAutofit/>
          </a:bodyPr>
          <a:lstStyle>
            <a:lvl1pPr defTabSz="425195">
              <a:defRPr sz="5580" spc="111">
                <a:latin typeface="Yuanti TC Regular"/>
                <a:ea typeface="Yuanti TC Regular"/>
                <a:cs typeface="Yuanti TC Regular"/>
                <a:sym typeface="Yuanti TC Regular"/>
              </a:defRPr>
            </a:lvl1pPr>
          </a:lstStyle>
          <a:p>
            <a:r>
              <a:rPr lang="zh-TW" altLang="en-US" sz="4000" b="1" dirty="0">
                <a:solidFill>
                  <a:srgbClr val="0000FF"/>
                </a:solidFill>
              </a:rPr>
              <a:t>案例：台灣</a:t>
            </a:r>
            <a:r>
              <a:rPr sz="4000" b="1" dirty="0">
                <a:solidFill>
                  <a:srgbClr val="0000FF"/>
                </a:solidFill>
              </a:rPr>
              <a:t>「金融科技發展推動計畫</a:t>
            </a:r>
            <a:r>
              <a:rPr lang="zh-TW" altLang="en-US" sz="4000" b="1" dirty="0">
                <a:solidFill>
                  <a:srgbClr val="0000FF"/>
                </a:solidFill>
              </a:rPr>
              <a:t>」</a:t>
            </a:r>
            <a:endParaRPr sz="4000" b="1" dirty="0">
              <a:solidFill>
                <a:srgbClr val="0000FF"/>
              </a:solidFill>
            </a:endParaRPr>
          </a:p>
        </p:txBody>
      </p:sp>
      <p:sp>
        <p:nvSpPr>
          <p:cNvPr id="461" name="一、擴大行動支付(Mobile Payment)之運用及創新…"/>
          <p:cNvSpPr txBox="1"/>
          <p:nvPr/>
        </p:nvSpPr>
        <p:spPr>
          <a:xfrm>
            <a:off x="1170300" y="1118764"/>
            <a:ext cx="7211699" cy="3619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1881" tIns="31881" rIns="31881" bIns="31881" anchor="ctr">
            <a:spAutoFit/>
          </a:bodyPr>
          <a:lstStyle/>
          <a:p>
            <a:pPr algn="l">
              <a:lnSpc>
                <a:spcPct val="140000"/>
              </a:lnSpc>
              <a:defRPr spc="48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dirty="0" err="1"/>
              <a:t>一、擴大行動支付</a:t>
            </a:r>
            <a:r>
              <a:rPr dirty="0"/>
              <a:t>(Mobile Payment)</a:t>
            </a:r>
            <a:r>
              <a:rPr dirty="0" err="1"/>
              <a:t>之運用及創新</a:t>
            </a:r>
            <a:endParaRPr dirty="0"/>
          </a:p>
          <a:p>
            <a:pPr algn="l">
              <a:lnSpc>
                <a:spcPct val="140000"/>
              </a:lnSpc>
              <a:defRPr spc="48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dirty="0"/>
              <a:t>二、鼓勵銀行與P2P網路借貸平臺合作 </a:t>
            </a:r>
          </a:p>
          <a:p>
            <a:pPr algn="l">
              <a:lnSpc>
                <a:spcPct val="140000"/>
              </a:lnSpc>
              <a:defRPr spc="48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dirty="0" err="1"/>
              <a:t>三、促進群眾募資平台健全發展</a:t>
            </a:r>
            <a:r>
              <a:rPr dirty="0"/>
              <a:t> </a:t>
            </a:r>
          </a:p>
          <a:p>
            <a:pPr algn="l">
              <a:lnSpc>
                <a:spcPct val="140000"/>
              </a:lnSpc>
              <a:defRPr spc="48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dirty="0" err="1"/>
              <a:t>四、鼓勵保險業者開發FinTech大數據應用之創新商品</a:t>
            </a:r>
            <a:endParaRPr dirty="0"/>
          </a:p>
          <a:p>
            <a:pPr algn="l">
              <a:lnSpc>
                <a:spcPct val="140000"/>
              </a:lnSpc>
              <a:defRPr spc="48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dirty="0" err="1"/>
              <a:t>五、</a:t>
            </a:r>
            <a:r>
              <a:rPr dirty="0" err="1">
                <a:solidFill>
                  <a:srgbClr val="FF0000"/>
                </a:solidFill>
              </a:rPr>
              <a:t>建置基金網路銷售平台發展智能理財服務</a:t>
            </a:r>
            <a:r>
              <a:rPr dirty="0"/>
              <a:t> </a:t>
            </a:r>
          </a:p>
          <a:p>
            <a:pPr algn="l">
              <a:lnSpc>
                <a:spcPct val="140000"/>
              </a:lnSpc>
              <a:defRPr spc="48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dirty="0" err="1"/>
              <a:t>六、推動金融業積極培育金融科技人才</a:t>
            </a:r>
            <a:r>
              <a:rPr dirty="0"/>
              <a:t> </a:t>
            </a:r>
          </a:p>
          <a:p>
            <a:pPr algn="l">
              <a:lnSpc>
                <a:spcPct val="140000"/>
              </a:lnSpc>
              <a:defRPr spc="48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dirty="0" err="1"/>
              <a:t>七、打造數位化帳簿劃撥作業環境</a:t>
            </a:r>
            <a:r>
              <a:rPr dirty="0"/>
              <a:t> </a:t>
            </a:r>
          </a:p>
          <a:p>
            <a:pPr algn="l">
              <a:lnSpc>
                <a:spcPct val="140000"/>
              </a:lnSpc>
              <a:defRPr spc="48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dirty="0" err="1"/>
              <a:t>八、分散式帳冊</a:t>
            </a:r>
            <a:r>
              <a:rPr dirty="0"/>
              <a:t>(Distributed Ledger)</a:t>
            </a:r>
            <a:r>
              <a:rPr dirty="0" err="1"/>
              <a:t>技術之應用研發</a:t>
            </a:r>
            <a:r>
              <a:rPr dirty="0"/>
              <a:t> </a:t>
            </a:r>
          </a:p>
          <a:p>
            <a:pPr algn="l">
              <a:lnSpc>
                <a:spcPct val="140000"/>
              </a:lnSpc>
              <a:defRPr spc="48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dirty="0" err="1"/>
              <a:t>九、建立金融資安資訊分享與分析中心</a:t>
            </a:r>
            <a:r>
              <a:rPr dirty="0"/>
              <a:t>(Financial -Information Sharing and Analysis </a:t>
            </a:r>
            <a:r>
              <a:rPr lang="en-US" dirty="0"/>
              <a:t>	  </a:t>
            </a:r>
            <a:r>
              <a:rPr dirty="0"/>
              <a:t>Center, F-ISAC)</a:t>
            </a:r>
          </a:p>
          <a:p>
            <a:pPr algn="l">
              <a:lnSpc>
                <a:spcPct val="140000"/>
              </a:lnSpc>
              <a:defRPr spc="48">
                <a:solidFill>
                  <a:srgbClr val="000000"/>
                </a:solidFill>
                <a:latin typeface="Yuanti TC Regular"/>
                <a:ea typeface="Yuanti TC Regular"/>
                <a:cs typeface="Yuanti TC Regular"/>
                <a:sym typeface="Yuanti TC Regular"/>
              </a:defRPr>
            </a:pPr>
            <a:r>
              <a:rPr dirty="0" err="1"/>
              <a:t>十、打造身分識別服務中心</a:t>
            </a:r>
            <a:r>
              <a:rPr dirty="0"/>
              <a:t>(Authentication and Identification Service</a:t>
            </a:r>
            <a:r>
              <a:rPr lang="en-US" dirty="0"/>
              <a:t> </a:t>
            </a:r>
            <a:r>
              <a:rPr dirty="0"/>
              <a:t>Center) </a:t>
            </a:r>
          </a:p>
        </p:txBody>
      </p:sp>
      <p:sp>
        <p:nvSpPr>
          <p:cNvPr id="5" name="等腰三角形 4"/>
          <p:cNvSpPr/>
          <p:nvPr/>
        </p:nvSpPr>
        <p:spPr>
          <a:xfrm>
            <a:off x="8886825" y="4886325"/>
            <a:ext cx="192883" cy="190500"/>
          </a:xfrm>
          <a:prstGeom prst="triangle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600" b="0" i="0" u="none" strike="noStrike" cap="all" spc="32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utura"/>
            </a:endParaRP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all" spc="32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10.xml><?xml version="1.0" encoding="utf-8"?>
<a:theme xmlns:a="http://schemas.openxmlformats.org/drawingml/2006/main" name="5_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11.xml><?xml version="1.0" encoding="utf-8"?>
<a:theme xmlns:a="http://schemas.openxmlformats.org/drawingml/2006/main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all" spc="32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3_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5.xml><?xml version="1.0" encoding="utf-8"?>
<a:theme xmlns:a="http://schemas.openxmlformats.org/drawingml/2006/main" name="3_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7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8.xml><?xml version="1.0" encoding="utf-8"?>
<a:theme xmlns:a="http://schemas.openxmlformats.org/drawingml/2006/main" name="2_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9.xml><?xml version="1.0" encoding="utf-8"?>
<a:theme xmlns:a="http://schemas.openxmlformats.org/drawingml/2006/main" name="6_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4901</TotalTime>
  <Words>2796</Words>
  <Application>Microsoft Macintosh PowerPoint</Application>
  <PresentationFormat>如螢幕大小 (16:9)</PresentationFormat>
  <Paragraphs>384</Paragraphs>
  <Slides>71</Slides>
  <Notes>20</Notes>
  <HiddenSlides>5</HiddenSlides>
  <MMClips>0</MMClips>
  <ScaleCrop>false</ScaleCrop>
  <HeadingPairs>
    <vt:vector size="6" baseType="variant">
      <vt:variant>
        <vt:lpstr>使用字型</vt:lpstr>
      </vt:variant>
      <vt:variant>
        <vt:i4>27</vt:i4>
      </vt:variant>
      <vt:variant>
        <vt:lpstr>佈景主題</vt:lpstr>
      </vt:variant>
      <vt:variant>
        <vt:i4>10</vt:i4>
      </vt:variant>
      <vt:variant>
        <vt:lpstr>投影片標題</vt:lpstr>
      </vt:variant>
      <vt:variant>
        <vt:i4>71</vt:i4>
      </vt:variant>
    </vt:vector>
  </HeadingPairs>
  <TitlesOfParts>
    <vt:vector size="108" baseType="lpstr">
      <vt:lpstr>微軟正黑體</vt:lpstr>
      <vt:lpstr>新細明體</vt:lpstr>
      <vt:lpstr>Heiti TC Light</vt:lpstr>
      <vt:lpstr>Songti TC Regular</vt:lpstr>
      <vt:lpstr>Yuanti TC Bold</vt:lpstr>
      <vt:lpstr>Yuanti TC Regular</vt:lpstr>
      <vt:lpstr>Zapf Dingbats</vt:lpstr>
      <vt:lpstr>American Typewriter</vt:lpstr>
      <vt:lpstr>Arial</vt:lpstr>
      <vt:lpstr>Avenir Medium</vt:lpstr>
      <vt:lpstr>Baskerville SemiBold</vt:lpstr>
      <vt:lpstr>Calibri</vt:lpstr>
      <vt:lpstr>Calibri Light</vt:lpstr>
      <vt:lpstr>Cambria Math</vt:lpstr>
      <vt:lpstr>Futura</vt:lpstr>
      <vt:lpstr>Georgia</vt:lpstr>
      <vt:lpstr>Gill Sans Light</vt:lpstr>
      <vt:lpstr>Helvetica</vt:lpstr>
      <vt:lpstr>Helvetica Light</vt:lpstr>
      <vt:lpstr>Helvetica Neue</vt:lpstr>
      <vt:lpstr>Helvetica Neue Light</vt:lpstr>
      <vt:lpstr>Helvetica Neue Medium</vt:lpstr>
      <vt:lpstr>Helvetica Neue Thin</vt:lpstr>
      <vt:lpstr>Hoefler Text</vt:lpstr>
      <vt:lpstr>Marker Felt</vt:lpstr>
      <vt:lpstr>Palatino</vt:lpstr>
      <vt:lpstr>Wingdings</vt:lpstr>
      <vt:lpstr>New_Template8</vt:lpstr>
      <vt:lpstr>Office 佈景主題</vt:lpstr>
      <vt:lpstr>6_White</vt:lpstr>
      <vt:lpstr>3_White</vt:lpstr>
      <vt:lpstr>3_Office 佈景主題</vt:lpstr>
      <vt:lpstr>White</vt:lpstr>
      <vt:lpstr>1_White</vt:lpstr>
      <vt:lpstr>2_White</vt:lpstr>
      <vt:lpstr>6_Office 佈景主題</vt:lpstr>
      <vt:lpstr>5_White</vt:lpstr>
      <vt:lpstr>機器人理專  Robo advisor</vt:lpstr>
      <vt:lpstr>課程內容大綱</vt:lpstr>
      <vt:lpstr>金融科技觀點： 投資管理下的創新趨勢</vt:lpstr>
      <vt:lpstr>回顧金融科技– 破壞式創新</vt:lpstr>
      <vt:lpstr>金融科技發展與趨勢</vt:lpstr>
      <vt:lpstr>PowerPoint 簡報</vt:lpstr>
      <vt:lpstr>PowerPoint 簡報</vt:lpstr>
      <vt:lpstr>Applications of Fintech to Investment Management (CFA)</vt:lpstr>
      <vt:lpstr>案例：台灣「金融科技發展推動計畫」</vt:lpstr>
      <vt:lpstr>初探機器人理專</vt:lpstr>
      <vt:lpstr>How Robo-advisor Works? (CFA)</vt:lpstr>
      <vt:lpstr>Low-cost Structure (CFA)</vt:lpstr>
      <vt:lpstr>Types of Robo-advisors (CFA)</vt:lpstr>
      <vt:lpstr>什麼是機器人理專？</vt:lpstr>
      <vt:lpstr>PowerPoint 簡報</vt:lpstr>
      <vt:lpstr>典範公司</vt:lpstr>
      <vt:lpstr>現行機器人理專的 3低 優勢：</vt:lpstr>
      <vt:lpstr>現行機器人理專缺點</vt:lpstr>
      <vt:lpstr>優良的資產管理： 能擊敗大盤嗎？</vt:lpstr>
      <vt:lpstr>2008 Film 21</vt:lpstr>
      <vt:lpstr>Ed. Thorp: How I beat the market?</vt:lpstr>
      <vt:lpstr>能打敗大盤嗎？</vt:lpstr>
      <vt:lpstr>有機會打敗市場</vt:lpstr>
      <vt:lpstr>優良的資產管理</vt:lpstr>
      <vt:lpstr>機器人理專緒論</vt:lpstr>
      <vt:lpstr>ETF 簡介– 商品與市場</vt:lpstr>
      <vt:lpstr>ETF—熱絡的金融商品</vt:lpstr>
      <vt:lpstr>ETF 市場的發展（一）</vt:lpstr>
      <vt:lpstr>ETF 市場的發展（二）</vt:lpstr>
      <vt:lpstr>ETF產品的分類</vt:lpstr>
      <vt:lpstr>PowerPoint 簡報</vt:lpstr>
      <vt:lpstr>PowerPoint 簡報</vt:lpstr>
      <vt:lpstr>PowerPoint 簡報</vt:lpstr>
      <vt:lpstr>ETF的性質</vt:lpstr>
      <vt:lpstr>會賺錢就是好的ETF? 案例：Tracking Error Analysis by Machine Learning</vt:lpstr>
      <vt:lpstr>VIX (期貨) ETF (Volatility Futures ETF)</vt:lpstr>
      <vt:lpstr>ETF 簡介– 風險評估</vt:lpstr>
      <vt:lpstr>ETF 的優點</vt:lpstr>
      <vt:lpstr>ETF 的風險（一）</vt:lpstr>
      <vt:lpstr>PowerPoint 簡報</vt:lpstr>
      <vt:lpstr>PowerPoint 簡報</vt:lpstr>
      <vt:lpstr>PowerPoint 簡報</vt:lpstr>
      <vt:lpstr>如何評斷ETF</vt:lpstr>
      <vt:lpstr>機器人理專解析</vt:lpstr>
      <vt:lpstr>Markowitz’s  Mean-Variance Model</vt:lpstr>
      <vt:lpstr>模型簡介</vt:lpstr>
      <vt:lpstr>效率前緣 Efficient Frontier</vt:lpstr>
      <vt:lpstr>執行最佳化</vt:lpstr>
      <vt:lpstr>Return (R) Estimation: simple way: mean of return data</vt:lpstr>
      <vt:lpstr>Capital Asset Pricing Model (CAPM)</vt:lpstr>
      <vt:lpstr>Others Estimations</vt:lpstr>
      <vt:lpstr>Volatility (Σ) Estimation: simple way: standard deviations and correlations from return data</vt:lpstr>
      <vt:lpstr>Black-Littlerman(BL) Model</vt:lpstr>
      <vt:lpstr>Black-Litterman Model 簡介</vt:lpstr>
      <vt:lpstr>投資組合模型簡介- BL (2/4)</vt:lpstr>
      <vt:lpstr>投資組合模型簡介- BL (3/4)</vt:lpstr>
      <vt:lpstr>投資組合模型簡介- BL (4/4)</vt:lpstr>
      <vt:lpstr>展開服務 Initiate a Service </vt:lpstr>
      <vt:lpstr>KYC-風險屬性 (1/2)</vt:lpstr>
      <vt:lpstr>KYC-風險屬性 (2/2)</vt:lpstr>
      <vt:lpstr>流程圖</vt:lpstr>
      <vt:lpstr>Recall Models  and Techniques (1/2)</vt:lpstr>
      <vt:lpstr>Recall Models and Techniques (2/2)</vt:lpstr>
      <vt:lpstr>回測績效表現實例</vt:lpstr>
      <vt:lpstr>第二代機器人理專 Robo-Advisor 2.0</vt:lpstr>
      <vt:lpstr>重分配</vt:lpstr>
      <vt:lpstr>再平衡觸發</vt:lpstr>
      <vt:lpstr>導入人工智慧</vt:lpstr>
      <vt:lpstr>PowerPoint 簡報</vt:lpstr>
      <vt:lpstr>結論</vt:lpstr>
      <vt:lpstr>Q&amp;A 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機器人理專  Robo advisor</dc:title>
  <dc:creator>Susan</dc:creator>
  <cp:lastModifiedBy>Microsoft Office User</cp:lastModifiedBy>
  <cp:revision>175</cp:revision>
  <cp:lastPrinted>2021-10-05T04:38:19Z</cp:lastPrinted>
  <dcterms:modified xsi:type="dcterms:W3CDTF">2022-10-11T22:22:04Z</dcterms:modified>
</cp:coreProperties>
</file>